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5" r:id="rId4"/>
    <p:sldId id="260" r:id="rId5"/>
    <p:sldId id="262" r:id="rId6"/>
    <p:sldId id="258" r:id="rId7"/>
    <p:sldId id="266" r:id="rId8"/>
    <p:sldId id="267" r:id="rId9"/>
    <p:sldId id="261" r:id="rId10"/>
    <p:sldId id="268" r:id="rId11"/>
    <p:sldId id="270" r:id="rId12"/>
    <p:sldId id="269" r:id="rId13"/>
    <p:sldId id="271" r:id="rId14"/>
    <p:sldId id="272" r:id="rId15"/>
    <p:sldId id="273" r:id="rId16"/>
    <p:sldId id="264"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306" r:id="rId39"/>
    <p:sldId id="296" r:id="rId40"/>
    <p:sldId id="297" r:id="rId41"/>
    <p:sldId id="299" r:id="rId42"/>
    <p:sldId id="298" r:id="rId43"/>
    <p:sldId id="300" r:id="rId44"/>
    <p:sldId id="301" r:id="rId45"/>
    <p:sldId id="302" r:id="rId46"/>
    <p:sldId id="304" r:id="rId47"/>
    <p:sldId id="305" r:id="rId48"/>
    <p:sldId id="259"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D95"/>
    <a:srgbClr val="3F3F3F"/>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snapToObjects="1">
      <p:cViewPr varScale="1">
        <p:scale>
          <a:sx n="96" d="100"/>
          <a:sy n="96" d="100"/>
        </p:scale>
        <p:origin x="534" y="4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09/09/2019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31005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10317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0694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2259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40060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109157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9649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27</a:t>
            </a:fld>
            <a:endParaRPr lang="es-ES"/>
          </a:p>
        </p:txBody>
      </p:sp>
    </p:spTree>
    <p:extLst>
      <p:ext uri="{BB962C8B-B14F-4D97-AF65-F5344CB8AC3E}">
        <p14:creationId xmlns:p14="http://schemas.microsoft.com/office/powerpoint/2010/main" val="201215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15026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172482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947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355226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32</a:t>
            </a:fld>
            <a:endParaRPr lang="es-ES"/>
          </a:p>
        </p:txBody>
      </p:sp>
    </p:spTree>
    <p:extLst>
      <p:ext uri="{BB962C8B-B14F-4D97-AF65-F5344CB8AC3E}">
        <p14:creationId xmlns:p14="http://schemas.microsoft.com/office/powerpoint/2010/main" val="2499817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48</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345692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12320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9044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42605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87654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302388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09/09/2019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09/09/2019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09/09/2019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09/09/2019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09/09/2019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09/09/2019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09/09/2019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09/09/2019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inventario.xlsx"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Diccionario%20de%20datos%20So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CASO%20DE%20USO%20EXTENDIDO.docx"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Diccionario%20de%20datos%20So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8.emf"/><Relationship Id="rId7" Type="http://schemas.openxmlformats.org/officeDocument/2006/relationships/hyperlink" Target="INTERFAZ%20GRAFICA/Modulos/menu2.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hyperlink" Target="Avance%20mockups.pdf" TargetMode="External"/><Relationship Id="rId4" Type="http://schemas.openxmlformats.org/officeDocument/2006/relationships/image" Target="../media/image29.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mer.png" TargetMode="Externa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5.jpg"/><Relationship Id="rId5" Type="http://schemas.openxmlformats.org/officeDocument/2006/relationships/hyperlink" Target="DIAGRAMA%20DE%20DESPLIEGUE.jpg"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inventario.xlsx"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hyperlink" Target="Gant%207"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SOS_DOCUMENTAL/PROYECTO07/CreacionBD%20DDL.txt"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50.png"/><Relationship Id="rId4" Type="http://schemas.openxmlformats.org/officeDocument/2006/relationships/hyperlink" Target="../SOS_DOCUMENTAL/PROYECTO07/Inserciones%20DML.txt"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Diagramas%20de%20Secuencia.pdf"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PLAN%20DE%20MIGRACION.doc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nualTecnico(Sosdocumetal).pdf"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nualUsuarioSosDocumental.od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6" Type="http://schemas.openxmlformats.org/officeDocument/2006/relationships/hyperlink" Target="UsuariosNuevos.xlsx"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hyperlink" Target="Pruebas%20funcionales%20(1).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contrato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568E17-8C92-4A29-A6CD-84B64549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636"/>
            <a:ext cx="6551030" cy="786123"/>
          </a:xfrm>
          <a:prstGeom prst="rect">
            <a:avLst/>
          </a:prstGeom>
        </p:spPr>
      </p:pic>
      <p:sp>
        <p:nvSpPr>
          <p:cNvPr id="3" name="Rectángulo 2">
            <a:extLst>
              <a:ext uri="{FF2B5EF4-FFF2-40B4-BE49-F238E27FC236}">
                <a16:creationId xmlns:a16="http://schemas.microsoft.com/office/drawing/2014/main" id="{339078A7-15B1-4E91-B2FE-2022B0A09CFB}"/>
              </a:ext>
            </a:extLst>
          </p:cNvPr>
          <p:cNvSpPr/>
          <p:nvPr/>
        </p:nvSpPr>
        <p:spPr>
          <a:xfrm>
            <a:off x="1578634" y="1988362"/>
            <a:ext cx="4572000" cy="1477328"/>
          </a:xfrm>
          <a:prstGeom prst="rect">
            <a:avLst/>
          </a:prstGeom>
        </p:spPr>
        <p:txBody>
          <a:bodyPr>
            <a:spAutoFit/>
          </a:bodyPr>
          <a:lstStyle/>
          <a:p>
            <a:pPr lvl="0">
              <a:buClr>
                <a:srgbClr val="ACC42D"/>
              </a:buClr>
              <a:buSzPts val="1800"/>
            </a:pPr>
            <a:r>
              <a:rPr lang="es-ES" b="1" dirty="0">
                <a:solidFill>
                  <a:srgbClr val="00B050"/>
                </a:solidFill>
                <a:ea typeface="Calibri"/>
                <a:cs typeface="Calibri"/>
                <a:sym typeface="Calibri"/>
              </a:rPr>
              <a:t>Angie Bibiana López Rivera</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Diana Marcela Díaz Díaz</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Juan Camilo Rairán Rodríguez</a:t>
            </a:r>
          </a:p>
          <a:p>
            <a:pPr lvl="0">
              <a:buClr>
                <a:srgbClr val="ACC42D"/>
              </a:buClr>
              <a:buSzPts val="1800"/>
            </a:pPr>
            <a:r>
              <a:rPr lang="es-ES" b="1" dirty="0">
                <a:solidFill>
                  <a:srgbClr val="00B050"/>
                </a:solidFill>
                <a:ea typeface="Calibri"/>
                <a:cs typeface="Calibri"/>
                <a:sym typeface="Calibri"/>
              </a:rPr>
              <a:t>Einer Obeimar Méndez Palomino</a:t>
            </a:r>
          </a:p>
          <a:p>
            <a:pPr lvl="0">
              <a:buClr>
                <a:srgbClr val="ACC42D"/>
              </a:buClr>
              <a:buSzPts val="1800"/>
            </a:pPr>
            <a:r>
              <a:rPr lang="es-ES" b="1" dirty="0">
                <a:solidFill>
                  <a:srgbClr val="00B050"/>
                </a:solidFill>
                <a:ea typeface="Calibri"/>
                <a:cs typeface="Calibri"/>
                <a:sym typeface="Calibri"/>
              </a:rPr>
              <a:t>Christian Andrés Rico Daza</a:t>
            </a:r>
          </a:p>
        </p:txBody>
      </p:sp>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21">
            <a:extLst>
              <a:ext uri="{FF2B5EF4-FFF2-40B4-BE49-F238E27FC236}">
                <a16:creationId xmlns:a16="http://schemas.microsoft.com/office/drawing/2014/main" id="{758EFB77-17E2-468D-9E72-3828163C004E}"/>
              </a:ext>
            </a:extLst>
          </p:cNvPr>
          <p:cNvPicPr preferRelativeResize="0"/>
          <p:nvPr/>
        </p:nvPicPr>
        <p:blipFill rotWithShape="1">
          <a:blip r:embed="rId2">
            <a:alphaModFix/>
          </a:blip>
          <a:srcRect/>
          <a:stretch/>
        </p:blipFill>
        <p:spPr>
          <a:xfrm>
            <a:off x="773917" y="1231584"/>
            <a:ext cx="241300" cy="38100"/>
          </a:xfrm>
          <a:prstGeom prst="rect">
            <a:avLst/>
          </a:prstGeom>
          <a:noFill/>
          <a:ln>
            <a:noFill/>
          </a:ln>
        </p:spPr>
      </p:pic>
      <p:sp>
        <p:nvSpPr>
          <p:cNvPr id="3" name="Google Shape;133;p21">
            <a:extLst>
              <a:ext uri="{FF2B5EF4-FFF2-40B4-BE49-F238E27FC236}">
                <a16:creationId xmlns:a16="http://schemas.microsoft.com/office/drawing/2014/main" id="{733FA54C-3A40-496E-AAA0-94DE916EC39C}"/>
              </a:ext>
            </a:extLst>
          </p:cNvPr>
          <p:cNvSpPr txBox="1"/>
          <p:nvPr/>
        </p:nvSpPr>
        <p:spPr>
          <a:xfrm>
            <a:off x="531199" y="630221"/>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500" b="1" i="0" u="none" strike="noStrike" cap="none" dirty="0">
                <a:solidFill>
                  <a:schemeClr val="dk1"/>
                </a:solidFill>
                <a:latin typeface="Calibri"/>
                <a:ea typeface="Calibri"/>
                <a:cs typeface="Calibri"/>
                <a:sym typeface="Calibri"/>
              </a:rPr>
              <a:t>Encuestas</a:t>
            </a:r>
            <a:endParaRPr sz="2500" dirty="0"/>
          </a:p>
        </p:txBody>
      </p:sp>
      <p:sp>
        <p:nvSpPr>
          <p:cNvPr id="4" name="Google Shape;135;p21">
            <a:extLst>
              <a:ext uri="{FF2B5EF4-FFF2-40B4-BE49-F238E27FC236}">
                <a16:creationId xmlns:a16="http://schemas.microsoft.com/office/drawing/2014/main" id="{FA13D843-A73F-453D-BA5A-EF306B6D285E}"/>
              </a:ext>
            </a:extLst>
          </p:cNvPr>
          <p:cNvSpPr txBox="1"/>
          <p:nvPr/>
        </p:nvSpPr>
        <p:spPr>
          <a:xfrm>
            <a:off x="375923" y="1470937"/>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20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sz="2000" dirty="0"/>
          </a:p>
        </p:txBody>
      </p:sp>
      <p:pic>
        <p:nvPicPr>
          <p:cNvPr id="5" name="Google Shape;136;p21">
            <a:extLst>
              <a:ext uri="{FF2B5EF4-FFF2-40B4-BE49-F238E27FC236}">
                <a16:creationId xmlns:a16="http://schemas.microsoft.com/office/drawing/2014/main" id="{7A1E9D6C-73C1-4270-A164-40E7A96B27DC}"/>
              </a:ext>
            </a:extLst>
          </p:cNvPr>
          <p:cNvPicPr preferRelativeResize="0"/>
          <p:nvPr/>
        </p:nvPicPr>
        <p:blipFill rotWithShape="1">
          <a:blip r:embed="rId3">
            <a:alphaModFix/>
          </a:blip>
          <a:srcRect/>
          <a:stretch/>
        </p:blipFill>
        <p:spPr>
          <a:xfrm>
            <a:off x="4646836" y="2780511"/>
            <a:ext cx="3163207" cy="2228303"/>
          </a:xfrm>
          <a:prstGeom prst="rect">
            <a:avLst/>
          </a:prstGeom>
          <a:noFill/>
          <a:ln>
            <a:noFill/>
          </a:ln>
        </p:spPr>
      </p:pic>
      <p:pic>
        <p:nvPicPr>
          <p:cNvPr id="6" name="Imagen 5">
            <a:extLst>
              <a:ext uri="{FF2B5EF4-FFF2-40B4-BE49-F238E27FC236}">
                <a16:creationId xmlns:a16="http://schemas.microsoft.com/office/drawing/2014/main" id="{0E03A6BE-711B-44D1-A822-A31A7E2A7D59}"/>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854506" y="147"/>
            <a:ext cx="3955537" cy="725723"/>
          </a:xfrm>
          <a:prstGeom prst="rect">
            <a:avLst/>
          </a:prstGeom>
        </p:spPr>
      </p:pic>
    </p:spTree>
    <p:extLst>
      <p:ext uri="{BB962C8B-B14F-4D97-AF65-F5344CB8AC3E}">
        <p14:creationId xmlns:p14="http://schemas.microsoft.com/office/powerpoint/2010/main" val="2377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4;p22">
            <a:extLst>
              <a:ext uri="{FF2B5EF4-FFF2-40B4-BE49-F238E27FC236}">
                <a16:creationId xmlns:a16="http://schemas.microsoft.com/office/drawing/2014/main" id="{9B2A8299-496D-4303-9E3C-D91491F7FB0A}"/>
              </a:ext>
            </a:extLst>
          </p:cNvPr>
          <p:cNvPicPr preferRelativeResize="0"/>
          <p:nvPr/>
        </p:nvPicPr>
        <p:blipFill rotWithShape="1">
          <a:blip r:embed="rId2">
            <a:alphaModFix/>
          </a:blip>
          <a:srcRect/>
          <a:stretch/>
        </p:blipFill>
        <p:spPr>
          <a:xfrm>
            <a:off x="3409580" y="0"/>
            <a:ext cx="4517564" cy="5143500"/>
          </a:xfrm>
          <a:prstGeom prst="rect">
            <a:avLst/>
          </a:prstGeom>
          <a:noFill/>
          <a:ln>
            <a:noFill/>
          </a:ln>
        </p:spPr>
      </p:pic>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#1</a:t>
            </a:r>
            <a:endParaRPr sz="24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E7DFAAE1-56A0-40AF-B760-D3D096C4F0B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89116"/>
            <a:ext cx="3409580" cy="666932"/>
          </a:xfrm>
          <a:prstGeom prst="rect">
            <a:avLst/>
          </a:prstGeom>
        </p:spPr>
      </p:pic>
    </p:spTree>
    <p:extLst>
      <p:ext uri="{BB962C8B-B14F-4D97-AF65-F5344CB8AC3E}">
        <p14:creationId xmlns:p14="http://schemas.microsoft.com/office/powerpoint/2010/main" val="16570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#3</a:t>
            </a:r>
            <a:endParaRPr sz="2400" b="1" i="0" u="none" strike="noStrike" cap="none" dirty="0">
              <a:latin typeface="Calibri"/>
              <a:ea typeface="Calibri"/>
              <a:cs typeface="Calibri"/>
              <a:sym typeface="Calibri"/>
            </a:endParaRPr>
          </a:p>
        </p:txBody>
      </p:sp>
      <p:pic>
        <p:nvPicPr>
          <p:cNvPr id="4" name="Google Shape;152;p23">
            <a:extLst>
              <a:ext uri="{FF2B5EF4-FFF2-40B4-BE49-F238E27FC236}">
                <a16:creationId xmlns:a16="http://schemas.microsoft.com/office/drawing/2014/main" id="{C6D7DFB9-2440-4B11-804D-C19BE8E6298D}"/>
              </a:ext>
            </a:extLst>
          </p:cNvPr>
          <p:cNvPicPr preferRelativeResize="0"/>
          <p:nvPr/>
        </p:nvPicPr>
        <p:blipFill rotWithShape="1">
          <a:blip r:embed="rId2">
            <a:alphaModFix/>
          </a:blip>
          <a:srcRect/>
          <a:stretch/>
        </p:blipFill>
        <p:spPr>
          <a:xfrm>
            <a:off x="3427282" y="0"/>
            <a:ext cx="4413941" cy="5143500"/>
          </a:xfrm>
          <a:prstGeom prst="rect">
            <a:avLst/>
          </a:prstGeom>
          <a:noFill/>
          <a:ln>
            <a:noFill/>
          </a:ln>
        </p:spPr>
      </p:pic>
      <p:pic>
        <p:nvPicPr>
          <p:cNvPr id="5" name="Imagen 4">
            <a:extLst>
              <a:ext uri="{FF2B5EF4-FFF2-40B4-BE49-F238E27FC236}">
                <a16:creationId xmlns:a16="http://schemas.microsoft.com/office/drawing/2014/main" id="{E3A94806-4715-4A9A-91CC-D1D5FC549A2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0"/>
            <a:ext cx="3427282" cy="679841"/>
          </a:xfrm>
          <a:prstGeom prst="rect">
            <a:avLst/>
          </a:prstGeom>
        </p:spPr>
      </p:pic>
    </p:spTree>
    <p:extLst>
      <p:ext uri="{BB962C8B-B14F-4D97-AF65-F5344CB8AC3E}">
        <p14:creationId xmlns:p14="http://schemas.microsoft.com/office/powerpoint/2010/main" val="147138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723306" y="5094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Google Shape;165;p24">
            <a:extLst>
              <a:ext uri="{FF2B5EF4-FFF2-40B4-BE49-F238E27FC236}">
                <a16:creationId xmlns:a16="http://schemas.microsoft.com/office/drawing/2014/main" id="{D1F0468F-943C-4797-922B-1AA03BA86247}"/>
              </a:ext>
            </a:extLst>
          </p:cNvPr>
          <p:cNvPicPr preferRelativeResize="0"/>
          <p:nvPr/>
        </p:nvPicPr>
        <p:blipFill rotWithShape="1">
          <a:blip r:embed="rId2">
            <a:alphaModFix/>
          </a:blip>
          <a:srcRect/>
          <a:stretch/>
        </p:blipFill>
        <p:spPr>
          <a:xfrm>
            <a:off x="232318" y="1116189"/>
            <a:ext cx="3562920" cy="1895003"/>
          </a:xfrm>
          <a:prstGeom prst="rect">
            <a:avLst/>
          </a:prstGeom>
          <a:noFill/>
          <a:ln>
            <a:noFill/>
          </a:ln>
        </p:spPr>
      </p:pic>
      <p:pic>
        <p:nvPicPr>
          <p:cNvPr id="6" name="Google Shape;166;p24">
            <a:extLst>
              <a:ext uri="{FF2B5EF4-FFF2-40B4-BE49-F238E27FC236}">
                <a16:creationId xmlns:a16="http://schemas.microsoft.com/office/drawing/2014/main" id="{0C26D4C8-DE7B-4313-9450-DE5ACDDD0BA4}"/>
              </a:ext>
            </a:extLst>
          </p:cNvPr>
          <p:cNvPicPr preferRelativeResize="0"/>
          <p:nvPr/>
        </p:nvPicPr>
        <p:blipFill rotWithShape="1">
          <a:blip r:embed="rId3">
            <a:alphaModFix/>
          </a:blip>
          <a:srcRect/>
          <a:stretch/>
        </p:blipFill>
        <p:spPr>
          <a:xfrm>
            <a:off x="4211436" y="1131266"/>
            <a:ext cx="3519375" cy="1864848"/>
          </a:xfrm>
          <a:prstGeom prst="rect">
            <a:avLst/>
          </a:prstGeom>
          <a:noFill/>
          <a:ln>
            <a:noFill/>
          </a:ln>
        </p:spPr>
      </p:pic>
      <p:pic>
        <p:nvPicPr>
          <p:cNvPr id="7" name="Google Shape;167;p24">
            <a:extLst>
              <a:ext uri="{FF2B5EF4-FFF2-40B4-BE49-F238E27FC236}">
                <a16:creationId xmlns:a16="http://schemas.microsoft.com/office/drawing/2014/main" id="{C3C18586-480D-4114-88B2-8E92EA115F2C}"/>
              </a:ext>
            </a:extLst>
          </p:cNvPr>
          <p:cNvPicPr preferRelativeResize="0"/>
          <p:nvPr/>
        </p:nvPicPr>
        <p:blipFill rotWithShape="1">
          <a:blip r:embed="rId4">
            <a:alphaModFix/>
          </a:blip>
          <a:srcRect/>
          <a:stretch/>
        </p:blipFill>
        <p:spPr>
          <a:xfrm>
            <a:off x="232861" y="2945609"/>
            <a:ext cx="3562377" cy="1914806"/>
          </a:xfrm>
          <a:prstGeom prst="rect">
            <a:avLst/>
          </a:prstGeom>
          <a:noFill/>
          <a:ln>
            <a:noFill/>
          </a:ln>
        </p:spPr>
      </p:pic>
      <p:pic>
        <p:nvPicPr>
          <p:cNvPr id="8" name="Google Shape;168;p24">
            <a:extLst>
              <a:ext uri="{FF2B5EF4-FFF2-40B4-BE49-F238E27FC236}">
                <a16:creationId xmlns:a16="http://schemas.microsoft.com/office/drawing/2014/main" id="{C2DF130C-E7F1-4C70-AC4E-EBEC1FED27D4}"/>
              </a:ext>
            </a:extLst>
          </p:cNvPr>
          <p:cNvPicPr preferRelativeResize="0"/>
          <p:nvPr/>
        </p:nvPicPr>
        <p:blipFill rotWithShape="1">
          <a:blip r:embed="rId5">
            <a:alphaModFix/>
          </a:blip>
          <a:srcRect/>
          <a:stretch/>
        </p:blipFill>
        <p:spPr>
          <a:xfrm>
            <a:off x="4222626" y="2929305"/>
            <a:ext cx="3508185" cy="1931110"/>
          </a:xfrm>
          <a:prstGeom prst="rect">
            <a:avLst/>
          </a:prstGeom>
          <a:noFill/>
          <a:ln>
            <a:noFill/>
          </a:ln>
        </p:spPr>
      </p:pic>
      <p:pic>
        <p:nvPicPr>
          <p:cNvPr id="9" name="Imagen 8">
            <a:extLst>
              <a:ext uri="{FF2B5EF4-FFF2-40B4-BE49-F238E27FC236}">
                <a16:creationId xmlns:a16="http://schemas.microsoft.com/office/drawing/2014/main" id="{DA111846-91C0-4051-A718-F663859CEEC6}"/>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3993354" y="0"/>
            <a:ext cx="3955537" cy="725723"/>
          </a:xfrm>
          <a:prstGeom prst="rect">
            <a:avLst/>
          </a:prstGeom>
        </p:spPr>
      </p:pic>
    </p:spTree>
    <p:extLst>
      <p:ext uri="{BB962C8B-B14F-4D97-AF65-F5344CB8AC3E}">
        <p14:creationId xmlns:p14="http://schemas.microsoft.com/office/powerpoint/2010/main" val="7453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06347"/>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13" name="Google Shape;180;p25">
            <a:extLst>
              <a:ext uri="{FF2B5EF4-FFF2-40B4-BE49-F238E27FC236}">
                <a16:creationId xmlns:a16="http://schemas.microsoft.com/office/drawing/2014/main" id="{4FC72B42-E31C-4CA3-8DC5-0E77AE0269FF}"/>
              </a:ext>
            </a:extLst>
          </p:cNvPr>
          <p:cNvPicPr preferRelativeResize="0"/>
          <p:nvPr/>
        </p:nvPicPr>
        <p:blipFill rotWithShape="1">
          <a:blip r:embed="rId2">
            <a:alphaModFix/>
          </a:blip>
          <a:srcRect/>
          <a:stretch/>
        </p:blipFill>
        <p:spPr>
          <a:xfrm>
            <a:off x="251899" y="1236267"/>
            <a:ext cx="3569091" cy="1819130"/>
          </a:xfrm>
          <a:prstGeom prst="rect">
            <a:avLst/>
          </a:prstGeom>
          <a:noFill/>
          <a:ln>
            <a:noFill/>
          </a:ln>
        </p:spPr>
      </p:pic>
      <p:pic>
        <p:nvPicPr>
          <p:cNvPr id="14" name="Google Shape;181;p25">
            <a:extLst>
              <a:ext uri="{FF2B5EF4-FFF2-40B4-BE49-F238E27FC236}">
                <a16:creationId xmlns:a16="http://schemas.microsoft.com/office/drawing/2014/main" id="{9FC9FA81-3F6E-40CA-8A6D-F38FBA3DE274}"/>
              </a:ext>
            </a:extLst>
          </p:cNvPr>
          <p:cNvPicPr preferRelativeResize="0"/>
          <p:nvPr/>
        </p:nvPicPr>
        <p:blipFill rotWithShape="1">
          <a:blip r:embed="rId3">
            <a:alphaModFix/>
          </a:blip>
          <a:srcRect/>
          <a:stretch/>
        </p:blipFill>
        <p:spPr>
          <a:xfrm>
            <a:off x="4237188" y="1236266"/>
            <a:ext cx="3519375" cy="2015859"/>
          </a:xfrm>
          <a:prstGeom prst="rect">
            <a:avLst/>
          </a:prstGeom>
          <a:noFill/>
          <a:ln>
            <a:noFill/>
          </a:ln>
        </p:spPr>
      </p:pic>
      <p:pic>
        <p:nvPicPr>
          <p:cNvPr id="15" name="Google Shape;182;p25">
            <a:extLst>
              <a:ext uri="{FF2B5EF4-FFF2-40B4-BE49-F238E27FC236}">
                <a16:creationId xmlns:a16="http://schemas.microsoft.com/office/drawing/2014/main" id="{BE11B6A8-2772-4326-9E99-896838E92B42}"/>
              </a:ext>
            </a:extLst>
          </p:cNvPr>
          <p:cNvPicPr preferRelativeResize="0"/>
          <p:nvPr/>
        </p:nvPicPr>
        <p:blipFill rotWithShape="1">
          <a:blip r:embed="rId4">
            <a:alphaModFix/>
          </a:blip>
          <a:srcRect/>
          <a:stretch/>
        </p:blipFill>
        <p:spPr>
          <a:xfrm>
            <a:off x="231775" y="2841560"/>
            <a:ext cx="3600406" cy="1982808"/>
          </a:xfrm>
          <a:prstGeom prst="rect">
            <a:avLst/>
          </a:prstGeom>
          <a:noFill/>
          <a:ln>
            <a:noFill/>
          </a:ln>
        </p:spPr>
      </p:pic>
      <p:pic>
        <p:nvPicPr>
          <p:cNvPr id="16" name="Google Shape;183;p25">
            <a:extLst>
              <a:ext uri="{FF2B5EF4-FFF2-40B4-BE49-F238E27FC236}">
                <a16:creationId xmlns:a16="http://schemas.microsoft.com/office/drawing/2014/main" id="{C335C7BE-60F1-4D12-9964-47CACB22D265}"/>
              </a:ext>
            </a:extLst>
          </p:cNvPr>
          <p:cNvPicPr preferRelativeResize="0"/>
          <p:nvPr/>
        </p:nvPicPr>
        <p:blipFill rotWithShape="1">
          <a:blip r:embed="rId5">
            <a:alphaModFix/>
          </a:blip>
          <a:srcRect/>
          <a:stretch/>
        </p:blipFill>
        <p:spPr>
          <a:xfrm>
            <a:off x="4291275" y="3016160"/>
            <a:ext cx="3447250" cy="1860834"/>
          </a:xfrm>
          <a:prstGeom prst="rect">
            <a:avLst/>
          </a:prstGeom>
          <a:noFill/>
          <a:ln>
            <a:noFill/>
          </a:ln>
        </p:spPr>
      </p:pic>
      <p:pic>
        <p:nvPicPr>
          <p:cNvPr id="8" name="Imagen 7">
            <a:extLst>
              <a:ext uri="{FF2B5EF4-FFF2-40B4-BE49-F238E27FC236}">
                <a16:creationId xmlns:a16="http://schemas.microsoft.com/office/drawing/2014/main" id="{D5D5E600-9668-4297-9100-CC19192C67D0}"/>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19106" y="0"/>
            <a:ext cx="3955537" cy="725723"/>
          </a:xfrm>
          <a:prstGeom prst="rect">
            <a:avLst/>
          </a:prstGeom>
        </p:spPr>
      </p:pic>
    </p:spTree>
    <p:extLst>
      <p:ext uri="{BB962C8B-B14F-4D97-AF65-F5344CB8AC3E}">
        <p14:creationId xmlns:p14="http://schemas.microsoft.com/office/powerpoint/2010/main" val="166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506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8" name="Google Shape;195;p26">
            <a:extLst>
              <a:ext uri="{FF2B5EF4-FFF2-40B4-BE49-F238E27FC236}">
                <a16:creationId xmlns:a16="http://schemas.microsoft.com/office/drawing/2014/main" id="{CE91B931-104F-4C9A-B0B0-9B5939FF1CC8}"/>
              </a:ext>
            </a:extLst>
          </p:cNvPr>
          <p:cNvPicPr preferRelativeResize="0"/>
          <p:nvPr/>
        </p:nvPicPr>
        <p:blipFill rotWithShape="1">
          <a:blip r:embed="rId2">
            <a:alphaModFix/>
          </a:blip>
          <a:srcRect/>
          <a:stretch/>
        </p:blipFill>
        <p:spPr>
          <a:xfrm>
            <a:off x="231775" y="1223286"/>
            <a:ext cx="3608303" cy="1860552"/>
          </a:xfrm>
          <a:prstGeom prst="rect">
            <a:avLst/>
          </a:prstGeom>
          <a:noFill/>
          <a:ln>
            <a:noFill/>
          </a:ln>
        </p:spPr>
      </p:pic>
      <p:pic>
        <p:nvPicPr>
          <p:cNvPr id="9" name="Google Shape;196;p26">
            <a:extLst>
              <a:ext uri="{FF2B5EF4-FFF2-40B4-BE49-F238E27FC236}">
                <a16:creationId xmlns:a16="http://schemas.microsoft.com/office/drawing/2014/main" id="{E95C22F1-6328-4300-AEC8-38E84999C3D3}"/>
              </a:ext>
            </a:extLst>
          </p:cNvPr>
          <p:cNvPicPr preferRelativeResize="0"/>
          <p:nvPr/>
        </p:nvPicPr>
        <p:blipFill rotWithShape="1">
          <a:blip r:embed="rId3">
            <a:alphaModFix/>
          </a:blip>
          <a:srcRect/>
          <a:stretch/>
        </p:blipFill>
        <p:spPr>
          <a:xfrm>
            <a:off x="4004538" y="2937673"/>
            <a:ext cx="3769433" cy="1836819"/>
          </a:xfrm>
          <a:prstGeom prst="rect">
            <a:avLst/>
          </a:prstGeom>
          <a:noFill/>
          <a:ln>
            <a:noFill/>
          </a:ln>
        </p:spPr>
      </p:pic>
      <p:pic>
        <p:nvPicPr>
          <p:cNvPr id="6" name="Imagen 5">
            <a:extLst>
              <a:ext uri="{FF2B5EF4-FFF2-40B4-BE49-F238E27FC236}">
                <a16:creationId xmlns:a16="http://schemas.microsoft.com/office/drawing/2014/main" id="{258F2E37-9609-41E7-9980-6A78A88133A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3869" y="255176"/>
            <a:ext cx="3955537" cy="725723"/>
          </a:xfrm>
          <a:prstGeom prst="rect">
            <a:avLst/>
          </a:prstGeom>
        </p:spPr>
      </p:pic>
    </p:spTree>
    <p:extLst>
      <p:ext uri="{BB962C8B-B14F-4D97-AF65-F5344CB8AC3E}">
        <p14:creationId xmlns:p14="http://schemas.microsoft.com/office/powerpoint/2010/main" val="7598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0" name="Google Shape;216;p28">
            <a:extLst>
              <a:ext uri="{FF2B5EF4-FFF2-40B4-BE49-F238E27FC236}">
                <a16:creationId xmlns:a16="http://schemas.microsoft.com/office/drawing/2014/main" id="{F70520A8-FC96-4322-A38F-F2C6FD9E2DC8}"/>
              </a:ext>
            </a:extLst>
          </p:cNvPr>
          <p:cNvSpPr txBox="1"/>
          <p:nvPr/>
        </p:nvSpPr>
        <p:spPr>
          <a:xfrm>
            <a:off x="47563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a:solidFill>
                  <a:schemeClr val="dk1"/>
                </a:solidFill>
                <a:latin typeface="Calibri"/>
                <a:ea typeface="Calibri"/>
                <a:cs typeface="Calibri"/>
                <a:sym typeface="Calibri"/>
              </a:rPr>
              <a:t>bservación</a:t>
            </a:r>
            <a:endParaRPr dirty="0"/>
          </a:p>
        </p:txBody>
      </p:sp>
      <p:pic>
        <p:nvPicPr>
          <p:cNvPr id="12" name="Google Shape;219;p28">
            <a:extLst>
              <a:ext uri="{FF2B5EF4-FFF2-40B4-BE49-F238E27FC236}">
                <a16:creationId xmlns:a16="http://schemas.microsoft.com/office/drawing/2014/main" id="{39148A17-ECD7-47B5-88E4-FE6B98E84D6B}"/>
              </a:ext>
            </a:extLst>
          </p:cNvPr>
          <p:cNvPicPr preferRelativeResize="0"/>
          <p:nvPr/>
        </p:nvPicPr>
        <p:blipFill rotWithShape="1">
          <a:blip r:embed="rId5">
            <a:alphaModFix/>
          </a:blip>
          <a:srcRect/>
          <a:stretch/>
        </p:blipFill>
        <p:spPr>
          <a:xfrm>
            <a:off x="7278231" y="1314221"/>
            <a:ext cx="1489808" cy="780287"/>
          </a:xfrm>
          <a:prstGeom prst="rect">
            <a:avLst/>
          </a:prstGeom>
          <a:noFill/>
          <a:ln>
            <a:noFill/>
          </a:ln>
        </p:spPr>
      </p:pic>
      <p:sp>
        <p:nvSpPr>
          <p:cNvPr id="13" name="Google Shape;218;p28">
            <a:extLst>
              <a:ext uri="{FF2B5EF4-FFF2-40B4-BE49-F238E27FC236}">
                <a16:creationId xmlns:a16="http://schemas.microsoft.com/office/drawing/2014/main" id="{91A88496-0B55-4371-9469-7ABF96079FD4}"/>
              </a:ext>
            </a:extLst>
          </p:cNvPr>
          <p:cNvSpPr txBox="1"/>
          <p:nvPr/>
        </p:nvSpPr>
        <p:spPr>
          <a:xfrm>
            <a:off x="1155387" y="181889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14" name="Google Shape;220;p28">
            <a:hlinkClick r:id="rId6" action="ppaction://hlinkfile"/>
            <a:extLst>
              <a:ext uri="{FF2B5EF4-FFF2-40B4-BE49-F238E27FC236}">
                <a16:creationId xmlns:a16="http://schemas.microsoft.com/office/drawing/2014/main" id="{1B2237C7-B087-40BE-A417-E6DFBF37713E}"/>
              </a:ext>
            </a:extLst>
          </p:cNvPr>
          <p:cNvPicPr preferRelativeResize="0"/>
          <p:nvPr/>
        </p:nvPicPr>
        <p:blipFill rotWithShape="1">
          <a:blip r:embed="rId7">
            <a:alphaModFix/>
          </a:blip>
          <a:srcRect/>
          <a:stretch/>
        </p:blipFill>
        <p:spPr>
          <a:xfrm>
            <a:off x="3066897" y="2773859"/>
            <a:ext cx="3243353" cy="1847248"/>
          </a:xfrm>
          <a:prstGeom prst="rect">
            <a:avLst/>
          </a:prstGeom>
          <a:noFill/>
          <a:ln>
            <a:noFill/>
          </a:ln>
        </p:spPr>
      </p:pic>
      <p:pic>
        <p:nvPicPr>
          <p:cNvPr id="15" name="Imagen 14">
            <a:extLst>
              <a:ext uri="{FF2B5EF4-FFF2-40B4-BE49-F238E27FC236}">
                <a16:creationId xmlns:a16="http://schemas.microsoft.com/office/drawing/2014/main" id="{5E6E2451-F2E3-4544-97B2-D2A8579EE9BA}"/>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14524" y="139263"/>
            <a:ext cx="3955537" cy="725723"/>
          </a:xfrm>
          <a:prstGeom prst="rect">
            <a:avLst/>
          </a:prstGeom>
        </p:spPr>
      </p:pic>
    </p:spTree>
    <p:extLst>
      <p:ext uri="{BB962C8B-B14F-4D97-AF65-F5344CB8AC3E}">
        <p14:creationId xmlns:p14="http://schemas.microsoft.com/office/powerpoint/2010/main" val="473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5" name="Google Shape;203;p27">
            <a:extLst>
              <a:ext uri="{FF2B5EF4-FFF2-40B4-BE49-F238E27FC236}">
                <a16:creationId xmlns:a16="http://schemas.microsoft.com/office/drawing/2014/main" id="{135A129F-13D2-448F-88E2-A1678DDBB1E6}"/>
              </a:ext>
            </a:extLst>
          </p:cNvPr>
          <p:cNvSpPr txBox="1"/>
          <p:nvPr/>
        </p:nvSpPr>
        <p:spPr>
          <a:xfrm>
            <a:off x="475635" y="98305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Mapa procesos </a:t>
            </a:r>
            <a:endParaRPr dirty="0"/>
          </a:p>
        </p:txBody>
      </p:sp>
      <p:pic>
        <p:nvPicPr>
          <p:cNvPr id="17" name="Imagen 16">
            <a:extLst>
              <a:ext uri="{FF2B5EF4-FFF2-40B4-BE49-F238E27FC236}">
                <a16:creationId xmlns:a16="http://schemas.microsoft.com/office/drawing/2014/main" id="{66F9C684-6DF1-4902-9130-C6F9B19D2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417" y="1322535"/>
            <a:ext cx="7850259" cy="3819484"/>
          </a:xfrm>
          <a:prstGeom prst="rect">
            <a:avLst/>
          </a:prstGeom>
        </p:spPr>
      </p:pic>
      <p:pic>
        <p:nvPicPr>
          <p:cNvPr id="10" name="Imagen 9">
            <a:extLst>
              <a:ext uri="{FF2B5EF4-FFF2-40B4-BE49-F238E27FC236}">
                <a16:creationId xmlns:a16="http://schemas.microsoft.com/office/drawing/2014/main" id="{5A6086E1-891D-401C-B03C-D966A55411FC}"/>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5013516" y="190272"/>
            <a:ext cx="3955537" cy="725723"/>
          </a:xfrm>
          <a:prstGeom prst="rect">
            <a:avLst/>
          </a:prstGeom>
        </p:spPr>
      </p:pic>
    </p:spTree>
    <p:extLst>
      <p:ext uri="{BB962C8B-B14F-4D97-AF65-F5344CB8AC3E}">
        <p14:creationId xmlns:p14="http://schemas.microsoft.com/office/powerpoint/2010/main" val="37838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954675" y="1398530"/>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sp>
        <p:nvSpPr>
          <p:cNvPr id="13" name="Google Shape;247;p31">
            <a:extLst>
              <a:ext uri="{FF2B5EF4-FFF2-40B4-BE49-F238E27FC236}">
                <a16:creationId xmlns:a16="http://schemas.microsoft.com/office/drawing/2014/main" id="{8AE7A748-D434-4687-B506-B6C713A77C84}"/>
              </a:ext>
            </a:extLst>
          </p:cNvPr>
          <p:cNvSpPr txBox="1"/>
          <p:nvPr/>
        </p:nvSpPr>
        <p:spPr>
          <a:xfrm>
            <a:off x="1708185" y="2168343"/>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pic>
        <p:nvPicPr>
          <p:cNvPr id="10" name="Imagen 9">
            <a:extLst>
              <a:ext uri="{FF2B5EF4-FFF2-40B4-BE49-F238E27FC236}">
                <a16:creationId xmlns:a16="http://schemas.microsoft.com/office/drawing/2014/main" id="{E588C28C-45A1-4A8A-A6F0-534A58BC739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19206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475635" y="1132107"/>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pic>
        <p:nvPicPr>
          <p:cNvPr id="10" name="Imagen 9">
            <a:hlinkClick r:id="rId5" action="ppaction://hlinkfile"/>
            <a:extLst>
              <a:ext uri="{FF2B5EF4-FFF2-40B4-BE49-F238E27FC236}">
                <a16:creationId xmlns:a16="http://schemas.microsoft.com/office/drawing/2014/main" id="{31B54F84-3132-43CE-A49C-B542B62517C7}"/>
              </a:ext>
            </a:extLst>
          </p:cNvPr>
          <p:cNvPicPr>
            <a:picLocks noChangeAspect="1"/>
          </p:cNvPicPr>
          <p:nvPr/>
        </p:nvPicPr>
        <p:blipFill>
          <a:blip r:embed="rId6"/>
          <a:stretch>
            <a:fillRect/>
          </a:stretch>
        </p:blipFill>
        <p:spPr>
          <a:xfrm>
            <a:off x="782372" y="1611071"/>
            <a:ext cx="3346027" cy="3368906"/>
          </a:xfrm>
          <a:prstGeom prst="rect">
            <a:avLst/>
          </a:prstGeom>
        </p:spPr>
      </p:pic>
      <p:pic>
        <p:nvPicPr>
          <p:cNvPr id="14" name="Imagen 13">
            <a:hlinkClick r:id="rId5" action="ppaction://hlinkfile"/>
            <a:extLst>
              <a:ext uri="{FF2B5EF4-FFF2-40B4-BE49-F238E27FC236}">
                <a16:creationId xmlns:a16="http://schemas.microsoft.com/office/drawing/2014/main" id="{149CB70D-43C4-49B4-B8BC-68E35364D22F}"/>
              </a:ext>
            </a:extLst>
          </p:cNvPr>
          <p:cNvPicPr>
            <a:picLocks noChangeAspect="1"/>
          </p:cNvPicPr>
          <p:nvPr/>
        </p:nvPicPr>
        <p:blipFill>
          <a:blip r:embed="rId7"/>
          <a:stretch>
            <a:fillRect/>
          </a:stretch>
        </p:blipFill>
        <p:spPr>
          <a:xfrm>
            <a:off x="4447748" y="1734151"/>
            <a:ext cx="3975332" cy="2661744"/>
          </a:xfrm>
          <a:prstGeom prst="rect">
            <a:avLst/>
          </a:prstGeom>
        </p:spPr>
      </p:pic>
      <p:pic>
        <p:nvPicPr>
          <p:cNvPr id="13" name="Imagen 12">
            <a:extLst>
              <a:ext uri="{FF2B5EF4-FFF2-40B4-BE49-F238E27FC236}">
                <a16:creationId xmlns:a16="http://schemas.microsoft.com/office/drawing/2014/main" id="{43BF9BBB-5263-442B-BA02-8EA3124F69B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3925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871330"/>
            <a:ext cx="5767470" cy="1253589"/>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METODOLOGICO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326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15" name="Google Shape;266;p33">
            <a:extLst>
              <a:ext uri="{FF2B5EF4-FFF2-40B4-BE49-F238E27FC236}">
                <a16:creationId xmlns:a16="http://schemas.microsoft.com/office/drawing/2014/main" id="{98FCAC93-08DC-493E-8B39-60B97DABFDB6}"/>
              </a:ext>
            </a:extLst>
          </p:cNvPr>
          <p:cNvSpPr txBox="1"/>
          <p:nvPr/>
        </p:nvSpPr>
        <p:spPr>
          <a:xfrm>
            <a:off x="1624206" y="2183361"/>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la encriptación etc.</a:t>
            </a:r>
            <a:endParaRPr dirty="0"/>
          </a:p>
        </p:txBody>
      </p:sp>
      <p:pic>
        <p:nvPicPr>
          <p:cNvPr id="10" name="Imagen 9">
            <a:extLst>
              <a:ext uri="{FF2B5EF4-FFF2-40B4-BE49-F238E27FC236}">
                <a16:creationId xmlns:a16="http://schemas.microsoft.com/office/drawing/2014/main" id="{3C582500-9838-4B6C-A89D-6FAED2AA6B0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34652"/>
            <a:ext cx="3955537" cy="725723"/>
          </a:xfrm>
          <a:prstGeom prst="rect">
            <a:avLst/>
          </a:prstGeom>
        </p:spPr>
      </p:pic>
    </p:spTree>
    <p:extLst>
      <p:ext uri="{BB962C8B-B14F-4D97-AF65-F5344CB8AC3E}">
        <p14:creationId xmlns:p14="http://schemas.microsoft.com/office/powerpoint/2010/main" val="109887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no funcionales </a:t>
            </a:r>
            <a:endParaRPr dirty="0"/>
          </a:p>
        </p:txBody>
      </p:sp>
      <p:pic>
        <p:nvPicPr>
          <p:cNvPr id="10" name="Imagen 9">
            <a:hlinkClick r:id="rId5" action="ppaction://hlinkfile"/>
            <a:extLst>
              <a:ext uri="{FF2B5EF4-FFF2-40B4-BE49-F238E27FC236}">
                <a16:creationId xmlns:a16="http://schemas.microsoft.com/office/drawing/2014/main" id="{C5BBB30D-ACC5-4D56-A124-7963ED809D40}"/>
              </a:ext>
            </a:extLst>
          </p:cNvPr>
          <p:cNvPicPr>
            <a:picLocks noChangeAspect="1"/>
          </p:cNvPicPr>
          <p:nvPr/>
        </p:nvPicPr>
        <p:blipFill>
          <a:blip r:embed="rId6"/>
          <a:stretch>
            <a:fillRect/>
          </a:stretch>
        </p:blipFill>
        <p:spPr>
          <a:xfrm>
            <a:off x="1776412" y="2183361"/>
            <a:ext cx="5591175" cy="2476500"/>
          </a:xfrm>
          <a:prstGeom prst="rect">
            <a:avLst/>
          </a:prstGeom>
        </p:spPr>
      </p:pic>
      <p:pic>
        <p:nvPicPr>
          <p:cNvPr id="12" name="Imagen 11">
            <a:extLst>
              <a:ext uri="{FF2B5EF4-FFF2-40B4-BE49-F238E27FC236}">
                <a16:creationId xmlns:a16="http://schemas.microsoft.com/office/drawing/2014/main" id="{0FE54189-AC12-42D2-BACF-492359DD8EA8}"/>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17074"/>
            <a:ext cx="3955537" cy="725723"/>
          </a:xfrm>
          <a:prstGeom prst="rect">
            <a:avLst/>
          </a:prstGeom>
        </p:spPr>
      </p:pic>
    </p:spTree>
    <p:extLst>
      <p:ext uri="{BB962C8B-B14F-4D97-AF65-F5344CB8AC3E}">
        <p14:creationId xmlns:p14="http://schemas.microsoft.com/office/powerpoint/2010/main" val="41307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7;p36">
            <a:extLst>
              <a:ext uri="{FF2B5EF4-FFF2-40B4-BE49-F238E27FC236}">
                <a16:creationId xmlns:a16="http://schemas.microsoft.com/office/drawing/2014/main" id="{815A3D77-9DFE-4BF7-BFFC-32EAC5F5B4F2}"/>
              </a:ext>
            </a:extLst>
          </p:cNvPr>
          <p:cNvSpPr txBox="1"/>
          <p:nvPr/>
        </p:nvSpPr>
        <p:spPr>
          <a:xfrm>
            <a:off x="5417167" y="1924199"/>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a:ln w="0"/>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Casos de Uso</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extLst>
              <a:ext uri="{FF2B5EF4-FFF2-40B4-BE49-F238E27FC236}">
                <a16:creationId xmlns:a16="http://schemas.microsoft.com/office/drawing/2014/main" id="{8BAA24E6-07C1-4698-9F25-491ACCF48745}"/>
              </a:ext>
            </a:extLst>
          </p:cNvPr>
          <p:cNvPicPr>
            <a:picLocks noChangeAspect="1"/>
          </p:cNvPicPr>
          <p:nvPr/>
        </p:nvPicPr>
        <p:blipFill>
          <a:blip r:embed="rId2"/>
          <a:stretch>
            <a:fillRect/>
          </a:stretch>
        </p:blipFill>
        <p:spPr>
          <a:xfrm>
            <a:off x="681834" y="76960"/>
            <a:ext cx="4735333" cy="4989579"/>
          </a:xfrm>
          <a:prstGeom prst="rect">
            <a:avLst/>
          </a:prstGeom>
        </p:spPr>
      </p:pic>
    </p:spTree>
    <p:extLst>
      <p:ext uri="{BB962C8B-B14F-4D97-AF65-F5344CB8AC3E}">
        <p14:creationId xmlns:p14="http://schemas.microsoft.com/office/powerpoint/2010/main" val="406899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08;p39">
            <a:extLst>
              <a:ext uri="{FF2B5EF4-FFF2-40B4-BE49-F238E27FC236}">
                <a16:creationId xmlns:a16="http://schemas.microsoft.com/office/drawing/2014/main" id="{340C2E22-AF29-47C7-8A77-4FD0C981196E}"/>
              </a:ext>
            </a:extLst>
          </p:cNvPr>
          <p:cNvSpPr txBox="1"/>
          <p:nvPr/>
        </p:nvSpPr>
        <p:spPr>
          <a:xfrm>
            <a:off x="0" y="1110627"/>
            <a:ext cx="3034046"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MODELO ENTIDAD </a:t>
            </a:r>
            <a:r>
              <a:rPr lang="es-ES" sz="2400" b="1" spc="50" dirty="0">
                <a:ln w="0"/>
                <a:effectLst>
                  <a:innerShdw blurRad="63500" dist="50800" dir="13500000">
                    <a:srgbClr val="000000">
                      <a:alpha val="50000"/>
                    </a:srgbClr>
                  </a:innerShdw>
                </a:effectLst>
              </a:rPr>
              <a:t>RELACIÓN</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0338426-D46A-4A50-9A9D-1034E8D8D59E}"/>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223254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7" name="Google Shape;331;p42">
            <a:extLst>
              <a:ext uri="{FF2B5EF4-FFF2-40B4-BE49-F238E27FC236}">
                <a16:creationId xmlns:a16="http://schemas.microsoft.com/office/drawing/2014/main" id="{6E0CB4A0-0CBE-43C4-9C94-7BCF81756F14}"/>
              </a:ext>
            </a:extLst>
          </p:cNvPr>
          <p:cNvSpPr txBox="1"/>
          <p:nvPr/>
        </p:nvSpPr>
        <p:spPr>
          <a:xfrm>
            <a:off x="4871068" y="283641"/>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DICCIONARIO DE DATOS</a:t>
            </a:r>
            <a:endParaRPr dirty="0"/>
          </a:p>
        </p:txBody>
      </p:sp>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2707618"/>
          </a:xfrm>
          <a:prstGeom prst="rect">
            <a:avLst/>
          </a:prstGeom>
        </p:spPr>
      </p:pic>
    </p:spTree>
    <p:extLst>
      <p:ext uri="{BB962C8B-B14F-4D97-AF65-F5344CB8AC3E}">
        <p14:creationId xmlns:p14="http://schemas.microsoft.com/office/powerpoint/2010/main" val="112434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35">
            <a:extLst>
              <a:ext uri="{FF2B5EF4-FFF2-40B4-BE49-F238E27FC236}">
                <a16:creationId xmlns:a16="http://schemas.microsoft.com/office/drawing/2014/main" id="{B10A3FD3-2FEC-4203-86DD-7A25FF5820EE}"/>
              </a:ext>
            </a:extLst>
          </p:cNvPr>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200" b="1" i="0" u="none" strike="noStrike" cap="none" dirty="0">
                <a:latin typeface="Calibri"/>
                <a:ea typeface="Calibri"/>
                <a:cs typeface="Calibri"/>
                <a:sym typeface="Calibri"/>
              </a:rPr>
              <a:t>CASO DE USO EXTENDIDO </a:t>
            </a:r>
            <a:endParaRPr sz="2200" dirty="0"/>
          </a:p>
        </p:txBody>
      </p:sp>
      <p:pic>
        <p:nvPicPr>
          <p:cNvPr id="4" name="Imagen 3">
            <a:hlinkClick r:id="rId2" action="ppaction://hlinkfile"/>
            <a:extLst>
              <a:ext uri="{FF2B5EF4-FFF2-40B4-BE49-F238E27FC236}">
                <a16:creationId xmlns:a16="http://schemas.microsoft.com/office/drawing/2014/main" id="{230DB575-92C5-4109-A87B-363E568BA4D2}"/>
              </a:ext>
            </a:extLst>
          </p:cNvPr>
          <p:cNvPicPr>
            <a:picLocks noChangeAspect="1"/>
          </p:cNvPicPr>
          <p:nvPr/>
        </p:nvPicPr>
        <p:blipFill>
          <a:blip r:embed="rId3"/>
          <a:stretch>
            <a:fillRect/>
          </a:stretch>
        </p:blipFill>
        <p:spPr>
          <a:xfrm>
            <a:off x="255399" y="498830"/>
            <a:ext cx="3290538" cy="4416060"/>
          </a:xfrm>
          <a:prstGeom prst="rect">
            <a:avLst/>
          </a:prstGeom>
        </p:spPr>
      </p:pic>
      <p:pic>
        <p:nvPicPr>
          <p:cNvPr id="5" name="Imagen 4">
            <a:hlinkClick r:id="rId2" action="ppaction://hlinkfile"/>
            <a:extLst>
              <a:ext uri="{FF2B5EF4-FFF2-40B4-BE49-F238E27FC236}">
                <a16:creationId xmlns:a16="http://schemas.microsoft.com/office/drawing/2014/main" id="{779DB4D2-863D-4BC7-BE4F-0E205C05A743}"/>
              </a:ext>
            </a:extLst>
          </p:cNvPr>
          <p:cNvPicPr>
            <a:picLocks noChangeAspect="1"/>
          </p:cNvPicPr>
          <p:nvPr/>
        </p:nvPicPr>
        <p:blipFill>
          <a:blip r:embed="rId4"/>
          <a:stretch>
            <a:fillRect/>
          </a:stretch>
        </p:blipFill>
        <p:spPr>
          <a:xfrm>
            <a:off x="3665707" y="1031118"/>
            <a:ext cx="4046308" cy="3883772"/>
          </a:xfrm>
          <a:prstGeom prst="rect">
            <a:avLst/>
          </a:prstGeom>
        </p:spPr>
      </p:pic>
      <p:pic>
        <p:nvPicPr>
          <p:cNvPr id="6" name="Imagen 5">
            <a:extLst>
              <a:ext uri="{FF2B5EF4-FFF2-40B4-BE49-F238E27FC236}">
                <a16:creationId xmlns:a16="http://schemas.microsoft.com/office/drawing/2014/main" id="{F6A9ABED-F439-46D2-A073-ABDFC01EBE83}"/>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4018680" y="-33458"/>
            <a:ext cx="3955537" cy="725723"/>
          </a:xfrm>
          <a:prstGeom prst="rect">
            <a:avLst/>
          </a:prstGeom>
        </p:spPr>
      </p:pic>
    </p:spTree>
    <p:extLst>
      <p:ext uri="{BB962C8B-B14F-4D97-AF65-F5344CB8AC3E}">
        <p14:creationId xmlns:p14="http://schemas.microsoft.com/office/powerpoint/2010/main" val="11729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3497944"/>
          </a:xfrm>
          <a:prstGeom prst="rect">
            <a:avLst/>
          </a:prstGeom>
        </p:spPr>
      </p:pic>
      <p:sp>
        <p:nvSpPr>
          <p:cNvPr id="6" name="Google Shape;294;p37">
            <a:extLst>
              <a:ext uri="{FF2B5EF4-FFF2-40B4-BE49-F238E27FC236}">
                <a16:creationId xmlns:a16="http://schemas.microsoft.com/office/drawing/2014/main" id="{52793ED8-2214-4256-A6F0-E62C1D6AFDF2}"/>
              </a:ext>
            </a:extLst>
          </p:cNvPr>
          <p:cNvSpPr txBox="1"/>
          <p:nvPr/>
        </p:nvSpPr>
        <p:spPr>
          <a:xfrm>
            <a:off x="4421364" y="259524"/>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38749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2" name="Imagen 1">
            <a:extLst>
              <a:ext uri="{FF2B5EF4-FFF2-40B4-BE49-F238E27FC236}">
                <a16:creationId xmlns:a16="http://schemas.microsoft.com/office/drawing/2014/main" id="{1835B138-BAA5-418C-BC65-26CB89E03BEE}"/>
              </a:ext>
            </a:extLst>
          </p:cNvPr>
          <p:cNvPicPr>
            <a:picLocks noChangeAspect="1"/>
          </p:cNvPicPr>
          <p:nvPr/>
        </p:nvPicPr>
        <p:blipFill>
          <a:blip r:embed="rId4"/>
          <a:stretch>
            <a:fillRect/>
          </a:stretch>
        </p:blipFill>
        <p:spPr>
          <a:xfrm>
            <a:off x="323799" y="1141948"/>
            <a:ext cx="8496402" cy="3759865"/>
          </a:xfrm>
          <a:prstGeom prst="rect">
            <a:avLst/>
          </a:prstGeom>
        </p:spPr>
      </p:pic>
      <p:sp>
        <p:nvSpPr>
          <p:cNvPr id="7" name="Google Shape;294;p37">
            <a:extLst>
              <a:ext uri="{FF2B5EF4-FFF2-40B4-BE49-F238E27FC236}">
                <a16:creationId xmlns:a16="http://schemas.microsoft.com/office/drawing/2014/main" id="{F883A732-51FF-4C0B-8415-B1D75774CB13}"/>
              </a:ext>
            </a:extLst>
          </p:cNvPr>
          <p:cNvSpPr txBox="1"/>
          <p:nvPr/>
        </p:nvSpPr>
        <p:spPr>
          <a:xfrm>
            <a:off x="4572000" y="274915"/>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45888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24;p41">
            <a:extLst>
              <a:ext uri="{FF2B5EF4-FFF2-40B4-BE49-F238E27FC236}">
                <a16:creationId xmlns:a16="http://schemas.microsoft.com/office/drawing/2014/main" id="{FF68E902-3C2D-4144-9CFA-2625883966AF}"/>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CLASES</a:t>
            </a:r>
            <a:endParaRPr dirty="0"/>
          </a:p>
        </p:txBody>
      </p:sp>
      <p:pic>
        <p:nvPicPr>
          <p:cNvPr id="2" name="Imagen 1">
            <a:extLst>
              <a:ext uri="{FF2B5EF4-FFF2-40B4-BE49-F238E27FC236}">
                <a16:creationId xmlns:a16="http://schemas.microsoft.com/office/drawing/2014/main" id="{155F550E-AA8A-45BC-B141-886EE28DDD8D}"/>
              </a:ext>
            </a:extLst>
          </p:cNvPr>
          <p:cNvPicPr>
            <a:picLocks noChangeAspect="1"/>
          </p:cNvPicPr>
          <p:nvPr/>
        </p:nvPicPr>
        <p:blipFill>
          <a:blip r:embed="rId2"/>
          <a:stretch>
            <a:fillRect/>
          </a:stretch>
        </p:blipFill>
        <p:spPr>
          <a:xfrm>
            <a:off x="155276" y="852773"/>
            <a:ext cx="7539486" cy="4145840"/>
          </a:xfrm>
          <a:prstGeom prst="rect">
            <a:avLst/>
          </a:prstGeom>
        </p:spPr>
      </p:pic>
      <p:pic>
        <p:nvPicPr>
          <p:cNvPr id="4" name="Imagen 3">
            <a:extLst>
              <a:ext uri="{FF2B5EF4-FFF2-40B4-BE49-F238E27FC236}">
                <a16:creationId xmlns:a16="http://schemas.microsoft.com/office/drawing/2014/main" id="{8DECEB70-CCC8-40B4-B782-634BE2F40269}"/>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4053186" y="0"/>
            <a:ext cx="3955537" cy="725723"/>
          </a:xfrm>
          <a:prstGeom prst="rect">
            <a:avLst/>
          </a:prstGeom>
        </p:spPr>
      </p:pic>
    </p:spTree>
    <p:extLst>
      <p:ext uri="{BB962C8B-B14F-4D97-AF65-F5344CB8AC3E}">
        <p14:creationId xmlns:p14="http://schemas.microsoft.com/office/powerpoint/2010/main" val="87421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39;p43">
            <a:extLst>
              <a:ext uri="{FF2B5EF4-FFF2-40B4-BE49-F238E27FC236}">
                <a16:creationId xmlns:a16="http://schemas.microsoft.com/office/drawing/2014/main" id="{B8A0C3BA-D6B0-4099-85CC-BDCAD65B7AFF}"/>
              </a:ext>
            </a:extLst>
          </p:cNvPr>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MOCKUPS </a:t>
            </a: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0AFAD4C6-8C9E-43A0-AB18-9F464847F92B}"/>
              </a:ext>
            </a:extLst>
          </p:cNvPr>
          <p:cNvPicPr>
            <a:picLocks noChangeAspect="1"/>
          </p:cNvPicPr>
          <p:nvPr/>
        </p:nvPicPr>
        <p:blipFill rotWithShape="1">
          <a:blip r:embed="rId6"/>
          <a:srcRect l="41574" t="12699" r="7204" b="33797"/>
          <a:stretch/>
        </p:blipFill>
        <p:spPr>
          <a:xfrm>
            <a:off x="475635" y="1598585"/>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hlinkClick r:id="rId7" action="ppaction://hlinkfile"/>
            <a:extLst>
              <a:ext uri="{FF2B5EF4-FFF2-40B4-BE49-F238E27FC236}">
                <a16:creationId xmlns:a16="http://schemas.microsoft.com/office/drawing/2014/main" id="{FCC30790-AF94-43D9-A43C-6DE5E8309197}"/>
              </a:ext>
            </a:extLst>
          </p:cNvPr>
          <p:cNvPicPr>
            <a:picLocks noChangeAspect="1"/>
          </p:cNvPicPr>
          <p:nvPr/>
        </p:nvPicPr>
        <p:blipFill rotWithShape="1">
          <a:blip r:embed="rId8"/>
          <a:srcRect l="41577" t="16802" r="8484" b="9352"/>
          <a:stretch/>
        </p:blipFill>
        <p:spPr>
          <a:xfrm>
            <a:off x="4201117" y="1122595"/>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F6C95DB1-182D-4D9A-A5F2-9B46070302EE}"/>
              </a:ext>
            </a:extLst>
          </p:cNvPr>
          <p:cNvPicPr>
            <a:picLocks noChangeAspect="1"/>
          </p:cNvPicPr>
          <p:nvPr/>
        </p:nvPicPr>
        <p:blipFill rotWithShape="1">
          <a:blip r:embed="rId9">
            <a:extLst>
              <a:ext uri="{28A0092B-C50C-407E-A947-70E740481C1C}">
                <a14:useLocalDpi xmlns:a14="http://schemas.microsoft.com/office/drawing/2010/main" val="0"/>
              </a:ext>
            </a:extLst>
          </a:blip>
          <a:srcRect r="25802"/>
          <a:stretch/>
        </p:blipFill>
        <p:spPr>
          <a:xfrm>
            <a:off x="5188463" y="0"/>
            <a:ext cx="3955537" cy="725723"/>
          </a:xfrm>
          <a:prstGeom prst="rect">
            <a:avLst/>
          </a:prstGeom>
        </p:spPr>
      </p:pic>
    </p:spTree>
    <p:extLst>
      <p:ext uri="{BB962C8B-B14F-4D97-AF65-F5344CB8AC3E}">
        <p14:creationId xmlns:p14="http://schemas.microsoft.com/office/powerpoint/2010/main" val="141033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50C185-1F39-4E4A-82AB-6D0810993C26}"/>
              </a:ext>
            </a:extLst>
          </p:cNvPr>
          <p:cNvSpPr txBox="1"/>
          <p:nvPr/>
        </p:nvSpPr>
        <p:spPr>
          <a:xfrm>
            <a:off x="374547" y="1046225"/>
            <a:ext cx="3194529" cy="954107"/>
          </a:xfrm>
          <a:prstGeom prst="rect">
            <a:avLst/>
          </a:prstGeom>
          <a:noFill/>
        </p:spPr>
        <p:txBody>
          <a:bodyPr wrap="none" rtlCol="0">
            <a:spAutoFit/>
          </a:bodyPr>
          <a:lstStyle/>
          <a:p>
            <a:r>
              <a:rPr lang="es-ES" sz="2800" b="1" dirty="0">
                <a:solidFill>
                  <a:schemeClr val="dk1"/>
                </a:solidFill>
                <a:ea typeface="Calibri"/>
                <a:cs typeface="Calibri"/>
                <a:sym typeface="Calibri"/>
              </a:rPr>
              <a:t>OBJETIVO GENERAL </a:t>
            </a:r>
          </a:p>
          <a:p>
            <a:endParaRPr lang="es-ES" sz="2800" dirty="0">
              <a:solidFill>
                <a:srgbClr val="274FB2"/>
              </a:solidFill>
              <a:latin typeface="Work Sans" panose="00000500000000000000" pitchFamily="2" charset="0"/>
            </a:endParaRPr>
          </a:p>
        </p:txBody>
      </p:sp>
      <p:sp>
        <p:nvSpPr>
          <p:cNvPr id="3" name="CuadroTexto 2">
            <a:extLst>
              <a:ext uri="{FF2B5EF4-FFF2-40B4-BE49-F238E27FC236}">
                <a16:creationId xmlns:a16="http://schemas.microsoft.com/office/drawing/2014/main" id="{AF00D8B4-DEFB-4EDA-BF16-6AA85ED0F0B4}"/>
              </a:ext>
            </a:extLst>
          </p:cNvPr>
          <p:cNvSpPr txBox="1"/>
          <p:nvPr/>
        </p:nvSpPr>
        <p:spPr>
          <a:xfrm>
            <a:off x="202018" y="2000332"/>
            <a:ext cx="6940654" cy="1846659"/>
          </a:xfrm>
          <a:prstGeom prst="rect">
            <a:avLst/>
          </a:prstGeom>
          <a:noFill/>
        </p:spPr>
        <p:txBody>
          <a:bodyPr wrap="square" rtlCol="0">
            <a:spAutoFit/>
          </a:bodyPr>
          <a:lstStyle/>
          <a:p>
            <a:pPr lvl="0" algn="just">
              <a:buClr>
                <a:srgbClr val="595959"/>
              </a:buClr>
              <a:buSzPts val="2000"/>
            </a:pPr>
            <a:r>
              <a:rPr lang="es-ES" sz="1900" b="1" dirty="0">
                <a:solidFill>
                  <a:srgbClr val="595959"/>
                </a:solidFill>
                <a:latin typeface="+mj-lt"/>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lang="es-ES" sz="1900" dirty="0">
              <a:latin typeface="+mj-lt"/>
            </a:endParaRPr>
          </a:p>
        </p:txBody>
      </p:sp>
      <p:pic>
        <p:nvPicPr>
          <p:cNvPr id="4" name="Imagen 3">
            <a:extLst>
              <a:ext uri="{FF2B5EF4-FFF2-40B4-BE49-F238E27FC236}">
                <a16:creationId xmlns:a16="http://schemas.microsoft.com/office/drawing/2014/main" id="{B623A641-4338-4AC7-93FA-094416002D4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394623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0" name="Google Shape;346;p44">
            <a:extLst>
              <a:ext uri="{FF2B5EF4-FFF2-40B4-BE49-F238E27FC236}">
                <a16:creationId xmlns:a16="http://schemas.microsoft.com/office/drawing/2014/main" id="{AAFEFDA8-BFA1-47F7-9FEE-F99705E7A79A}"/>
              </a:ext>
            </a:extLst>
          </p:cNvPr>
          <p:cNvSpPr txBox="1"/>
          <p:nvPr/>
        </p:nvSpPr>
        <p:spPr>
          <a:xfrm>
            <a:off x="0" y="292394"/>
            <a:ext cx="3511844" cy="6706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13" name="Imagen 12">
            <a:hlinkClick r:id="rId5" action="ppaction://hlinkfile"/>
            <a:extLst>
              <a:ext uri="{FF2B5EF4-FFF2-40B4-BE49-F238E27FC236}">
                <a16:creationId xmlns:a16="http://schemas.microsoft.com/office/drawing/2014/main" id="{BB28D076-DA50-4656-B630-83D9F79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0" y="998048"/>
            <a:ext cx="7544154" cy="3981929"/>
          </a:xfrm>
          <a:prstGeom prst="rect">
            <a:avLst/>
          </a:prstGeom>
        </p:spPr>
      </p:pic>
      <p:pic>
        <p:nvPicPr>
          <p:cNvPr id="12" name="Imagen 11">
            <a:extLst>
              <a:ext uri="{FF2B5EF4-FFF2-40B4-BE49-F238E27FC236}">
                <a16:creationId xmlns:a16="http://schemas.microsoft.com/office/drawing/2014/main" id="{F37C1920-FCF1-4211-9F77-7BFA44FD5E91}"/>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2258"/>
            <a:ext cx="3955537" cy="725723"/>
          </a:xfrm>
          <a:prstGeom prst="rect">
            <a:avLst/>
          </a:prstGeom>
        </p:spPr>
      </p:pic>
    </p:spTree>
    <p:extLst>
      <p:ext uri="{BB962C8B-B14F-4D97-AF65-F5344CB8AC3E}">
        <p14:creationId xmlns:p14="http://schemas.microsoft.com/office/powerpoint/2010/main" val="371291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17;p40">
            <a:extLst>
              <a:ext uri="{FF2B5EF4-FFF2-40B4-BE49-F238E27FC236}">
                <a16:creationId xmlns:a16="http://schemas.microsoft.com/office/drawing/2014/main" id="{79E39753-0002-4715-A5F6-98B3F6FF1C7D}"/>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DIAGRAMA DE DESPLIEGUE</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E40AF3EC-10C3-4C11-9108-432016B4D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7609" y="1132616"/>
            <a:ext cx="5245991" cy="3847361"/>
          </a:xfrm>
          <a:prstGeom prst="rect">
            <a:avLst/>
          </a:prstGeom>
        </p:spPr>
      </p:pic>
      <p:pic>
        <p:nvPicPr>
          <p:cNvPr id="10" name="Imagen 9">
            <a:extLst>
              <a:ext uri="{FF2B5EF4-FFF2-40B4-BE49-F238E27FC236}">
                <a16:creationId xmlns:a16="http://schemas.microsoft.com/office/drawing/2014/main" id="{4EEE8EC7-29CD-48D2-9AE7-245FFDB16A16}"/>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Tree>
    <p:extLst>
      <p:ext uri="{BB962C8B-B14F-4D97-AF65-F5344CB8AC3E}">
        <p14:creationId xmlns:p14="http://schemas.microsoft.com/office/powerpoint/2010/main" val="318075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8;p29">
            <a:extLst>
              <a:ext uri="{FF2B5EF4-FFF2-40B4-BE49-F238E27FC236}">
                <a16:creationId xmlns:a16="http://schemas.microsoft.com/office/drawing/2014/main" id="{3CA42007-A5BB-42CA-AC1E-5C09F89C5B6F}"/>
              </a:ext>
            </a:extLst>
          </p:cNvPr>
          <p:cNvPicPr preferRelativeResize="0"/>
          <p:nvPr/>
        </p:nvPicPr>
        <p:blipFill rotWithShape="1">
          <a:blip r:embed="rId3">
            <a:alphaModFix/>
          </a:blip>
          <a:srcRect/>
          <a:stretch/>
        </p:blipFill>
        <p:spPr>
          <a:xfrm>
            <a:off x="4058474" y="1233124"/>
            <a:ext cx="4286250" cy="3181350"/>
          </a:xfrm>
          <a:prstGeom prst="rect">
            <a:avLst/>
          </a:prstGeom>
          <a:noFill/>
          <a:ln>
            <a:noFill/>
          </a:ln>
        </p:spPr>
      </p:pic>
      <p:sp>
        <p:nvSpPr>
          <p:cNvPr id="3" name="Google Shape;225;p29">
            <a:extLst>
              <a:ext uri="{FF2B5EF4-FFF2-40B4-BE49-F238E27FC236}">
                <a16:creationId xmlns:a16="http://schemas.microsoft.com/office/drawing/2014/main" id="{CC1FAB54-11C4-47F0-8EA6-24377A84BA8B}"/>
              </a:ext>
            </a:extLst>
          </p:cNvPr>
          <p:cNvSpPr txBox="1"/>
          <p:nvPr/>
        </p:nvSpPr>
        <p:spPr>
          <a:xfrm>
            <a:off x="79605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cap="none" dirty="0">
                <a:solidFill>
                  <a:schemeClr val="bg1"/>
                </a:solidFill>
                <a:latin typeface="Arial"/>
                <a:ea typeface="Arial"/>
                <a:cs typeface="Arial"/>
                <a:sym typeface="Arial"/>
              </a:rPr>
              <a:t>Hardware, software con el que cuenta el cliente. (Inventario)</a:t>
            </a:r>
            <a:endParaRPr b="1" dirty="0">
              <a:solidFill>
                <a:schemeClr val="bg1"/>
              </a:solidFil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F1FCE9DE-10A4-47AF-885F-76938989DA4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212921" y="366164"/>
            <a:ext cx="3955537" cy="725723"/>
          </a:xfrm>
          <a:prstGeom prst="rect">
            <a:avLst/>
          </a:prstGeom>
        </p:spPr>
      </p:pic>
    </p:spTree>
    <p:extLst>
      <p:ext uri="{BB962C8B-B14F-4D97-AF65-F5344CB8AC3E}">
        <p14:creationId xmlns:p14="http://schemas.microsoft.com/office/powerpoint/2010/main" val="52000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a:hlinkClick r:id="rId2" action="ppaction://hlinkfile"/>
            <a:extLst>
              <a:ext uri="{FF2B5EF4-FFF2-40B4-BE49-F238E27FC236}">
                <a16:creationId xmlns:a16="http://schemas.microsoft.com/office/drawing/2014/main" id="{74C64EDE-0DF7-4706-942C-2AA30CA81525}"/>
              </a:ext>
            </a:extLst>
          </p:cNvPr>
          <p:cNvPicPr preferRelativeResize="0"/>
          <p:nvPr/>
        </p:nvPicPr>
        <p:blipFill rotWithShape="1">
          <a:blip r:embed="rId3">
            <a:alphaModFix/>
          </a:blip>
          <a:srcRect/>
          <a:stretch/>
        </p:blipFill>
        <p:spPr>
          <a:xfrm>
            <a:off x="147513" y="1052809"/>
            <a:ext cx="7650766" cy="3960849"/>
          </a:xfrm>
          <a:prstGeom prst="rect">
            <a:avLst/>
          </a:prstGeom>
          <a:noFill/>
          <a:ln>
            <a:noFill/>
          </a:ln>
        </p:spPr>
      </p:pic>
      <p:sp>
        <p:nvSpPr>
          <p:cNvPr id="4" name="Google Shape;234;p30">
            <a:extLst>
              <a:ext uri="{FF2B5EF4-FFF2-40B4-BE49-F238E27FC236}">
                <a16:creationId xmlns:a16="http://schemas.microsoft.com/office/drawing/2014/main" id="{66913501-9CC2-4A1B-B018-F32F403A9012}"/>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Imagen 4">
            <a:extLst>
              <a:ext uri="{FF2B5EF4-FFF2-40B4-BE49-F238E27FC236}">
                <a16:creationId xmlns:a16="http://schemas.microsoft.com/office/drawing/2014/main" id="{D74F28CB-7FC0-473E-A2FA-C0A2EE059392}"/>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896" y="0"/>
            <a:ext cx="3955537" cy="725723"/>
          </a:xfrm>
          <a:prstGeom prst="rect">
            <a:avLst/>
          </a:prstGeom>
        </p:spPr>
      </p:pic>
    </p:spTree>
    <p:extLst>
      <p:ext uri="{BB962C8B-B14F-4D97-AF65-F5344CB8AC3E}">
        <p14:creationId xmlns:p14="http://schemas.microsoft.com/office/powerpoint/2010/main" val="926010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47">
            <a:extLst>
              <a:ext uri="{FF2B5EF4-FFF2-40B4-BE49-F238E27FC236}">
                <a16:creationId xmlns:a16="http://schemas.microsoft.com/office/drawing/2014/main" id="{8EF2EC33-4D60-40E8-AAAD-2664AD7FDBD5}"/>
              </a:ext>
            </a:extLst>
          </p:cNvPr>
          <p:cNvSpPr txBox="1"/>
          <p:nvPr/>
        </p:nvSpPr>
        <p:spPr>
          <a:xfrm>
            <a:off x="155276" y="119692"/>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INFORME DE COSTOS</a:t>
            </a:r>
          </a:p>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sym typeface="Calibri"/>
              </a:rPr>
              <a:t>(Diagrama de GANTT</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6" name="Imagen 5">
            <a:hlinkClick r:id="rId2" action="ppaction://hlinkfile"/>
            <a:extLst>
              <a:ext uri="{FF2B5EF4-FFF2-40B4-BE49-F238E27FC236}">
                <a16:creationId xmlns:a16="http://schemas.microsoft.com/office/drawing/2014/main" id="{79DE803E-769A-4074-85E4-6D8D8799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6" y="918533"/>
            <a:ext cx="7556740" cy="4105275"/>
          </a:xfrm>
          <a:prstGeom prst="rect">
            <a:avLst/>
          </a:prstGeom>
        </p:spPr>
      </p:pic>
      <p:pic>
        <p:nvPicPr>
          <p:cNvPr id="7" name="Imagen 6">
            <a:extLst>
              <a:ext uri="{FF2B5EF4-FFF2-40B4-BE49-F238E27FC236}">
                <a16:creationId xmlns:a16="http://schemas.microsoft.com/office/drawing/2014/main" id="{6F3C2413-460C-48FE-B9EB-67CB48741FD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1490" y="0"/>
            <a:ext cx="3955537" cy="725723"/>
          </a:xfrm>
          <a:prstGeom prst="rect">
            <a:avLst/>
          </a:prstGeom>
        </p:spPr>
      </p:pic>
    </p:spTree>
    <p:extLst>
      <p:ext uri="{BB962C8B-B14F-4D97-AF65-F5344CB8AC3E}">
        <p14:creationId xmlns:p14="http://schemas.microsoft.com/office/powerpoint/2010/main" val="1823390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5;p45">
            <a:extLst>
              <a:ext uri="{FF2B5EF4-FFF2-40B4-BE49-F238E27FC236}">
                <a16:creationId xmlns:a16="http://schemas.microsoft.com/office/drawing/2014/main" id="{E9F7FBCB-8493-4421-A785-07E84AD98D86}"/>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DDL Y DML</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C361F0C5-BB30-421B-991A-C53F8C601747}"/>
              </a:ext>
            </a:extLst>
          </p:cNvPr>
          <p:cNvPicPr>
            <a:picLocks noChangeAspect="1"/>
          </p:cNvPicPr>
          <p:nvPr/>
        </p:nvPicPr>
        <p:blipFill>
          <a:blip r:embed="rId3"/>
          <a:stretch>
            <a:fillRect/>
          </a:stretch>
        </p:blipFill>
        <p:spPr>
          <a:xfrm>
            <a:off x="145929" y="852773"/>
            <a:ext cx="4028894" cy="2237027"/>
          </a:xfrm>
          <a:prstGeom prst="rect">
            <a:avLst/>
          </a:prstGeom>
        </p:spPr>
      </p:pic>
      <p:pic>
        <p:nvPicPr>
          <p:cNvPr id="4" name="Imagen 3">
            <a:hlinkClick r:id="rId4" action="ppaction://hlinkfile"/>
            <a:extLst>
              <a:ext uri="{FF2B5EF4-FFF2-40B4-BE49-F238E27FC236}">
                <a16:creationId xmlns:a16="http://schemas.microsoft.com/office/drawing/2014/main" id="{9AAAB694-EF67-471F-AEC3-4D6C3248FEA9}"/>
              </a:ext>
            </a:extLst>
          </p:cNvPr>
          <p:cNvPicPr>
            <a:picLocks noChangeAspect="1"/>
          </p:cNvPicPr>
          <p:nvPr/>
        </p:nvPicPr>
        <p:blipFill>
          <a:blip r:embed="rId5"/>
          <a:stretch>
            <a:fillRect/>
          </a:stretch>
        </p:blipFill>
        <p:spPr>
          <a:xfrm>
            <a:off x="2997263" y="3797686"/>
            <a:ext cx="4748107" cy="894166"/>
          </a:xfrm>
          <a:prstGeom prst="rect">
            <a:avLst/>
          </a:prstGeom>
        </p:spPr>
      </p:pic>
      <p:sp>
        <p:nvSpPr>
          <p:cNvPr id="5" name="Google Shape;358;p45">
            <a:extLst>
              <a:ext uri="{FF2B5EF4-FFF2-40B4-BE49-F238E27FC236}">
                <a16:creationId xmlns:a16="http://schemas.microsoft.com/office/drawing/2014/main" id="{3E5F6BBD-45CB-40DA-976A-F19C1DE17BD1}"/>
              </a:ext>
            </a:extLst>
          </p:cNvPr>
          <p:cNvSpPr txBox="1"/>
          <p:nvPr/>
        </p:nvSpPr>
        <p:spPr>
          <a:xfrm>
            <a:off x="4704872" y="1817397"/>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6" name="Google Shape;360;p45">
            <a:extLst>
              <a:ext uri="{FF2B5EF4-FFF2-40B4-BE49-F238E27FC236}">
                <a16:creationId xmlns:a16="http://schemas.microsoft.com/office/drawing/2014/main" id="{C9F3B777-D333-486A-BFB4-28864C554265}"/>
              </a:ext>
            </a:extLst>
          </p:cNvPr>
          <p:cNvSpPr txBox="1"/>
          <p:nvPr/>
        </p:nvSpPr>
        <p:spPr>
          <a:xfrm>
            <a:off x="2160376" y="4090880"/>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DML</a:t>
            </a:r>
            <a:endParaRPr sz="1400" b="0" i="0" u="none" strike="noStrike" cap="none" dirty="0">
              <a:solidFill>
                <a:srgbClr val="000000"/>
              </a:solidFill>
              <a:latin typeface="Arial"/>
              <a:ea typeface="Arial"/>
              <a:cs typeface="Arial"/>
              <a:sym typeface="Arial"/>
            </a:endParaRPr>
          </a:p>
        </p:txBody>
      </p:sp>
      <p:pic>
        <p:nvPicPr>
          <p:cNvPr id="7" name="Imagen 6">
            <a:extLst>
              <a:ext uri="{FF2B5EF4-FFF2-40B4-BE49-F238E27FC236}">
                <a16:creationId xmlns:a16="http://schemas.microsoft.com/office/drawing/2014/main" id="{CDE6BAFB-6473-49CE-9637-71D6AB800BD9}"/>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01427" y="0"/>
            <a:ext cx="3955537" cy="725723"/>
          </a:xfrm>
          <a:prstGeom prst="rect">
            <a:avLst/>
          </a:prstGeom>
        </p:spPr>
      </p:pic>
    </p:spTree>
    <p:extLst>
      <p:ext uri="{BB962C8B-B14F-4D97-AF65-F5344CB8AC3E}">
        <p14:creationId xmlns:p14="http://schemas.microsoft.com/office/powerpoint/2010/main" val="4128475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38">
            <a:extLst>
              <a:ext uri="{FF2B5EF4-FFF2-40B4-BE49-F238E27FC236}">
                <a16:creationId xmlns:a16="http://schemas.microsoft.com/office/drawing/2014/main" id="{2C30C1C6-F4A6-498C-8505-CE6D3FAC7C30}"/>
              </a:ext>
            </a:extLst>
          </p:cNvPr>
          <p:cNvSpPr txBox="1"/>
          <p:nvPr/>
        </p:nvSpPr>
        <p:spPr>
          <a:xfrm>
            <a:off x="259349" y="256131"/>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SECUENCIA</a:t>
            </a:r>
            <a:endParaRPr dirty="0"/>
          </a:p>
        </p:txBody>
      </p:sp>
      <p:pic>
        <p:nvPicPr>
          <p:cNvPr id="8" name="Imagen 7">
            <a:hlinkClick r:id="rId2" action="ppaction://hlinkfile"/>
            <a:extLst>
              <a:ext uri="{FF2B5EF4-FFF2-40B4-BE49-F238E27FC236}">
                <a16:creationId xmlns:a16="http://schemas.microsoft.com/office/drawing/2014/main" id="{153997F5-ACE1-4F47-9D87-2463DA3D3DDF}"/>
              </a:ext>
            </a:extLst>
          </p:cNvPr>
          <p:cNvPicPr>
            <a:picLocks noChangeAspect="1"/>
          </p:cNvPicPr>
          <p:nvPr/>
        </p:nvPicPr>
        <p:blipFill>
          <a:blip r:embed="rId3"/>
          <a:stretch>
            <a:fillRect/>
          </a:stretch>
        </p:blipFill>
        <p:spPr>
          <a:xfrm>
            <a:off x="259349" y="1143196"/>
            <a:ext cx="7314643" cy="3877378"/>
          </a:xfrm>
          <a:prstGeom prst="rect">
            <a:avLst/>
          </a:prstGeom>
        </p:spPr>
      </p:pic>
      <p:pic>
        <p:nvPicPr>
          <p:cNvPr id="9" name="Imagen 8">
            <a:extLst>
              <a:ext uri="{FF2B5EF4-FFF2-40B4-BE49-F238E27FC236}">
                <a16:creationId xmlns:a16="http://schemas.microsoft.com/office/drawing/2014/main" id="{54237E24-936E-4927-863F-548D53FEECBB}"/>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40571" y="0"/>
            <a:ext cx="3955537" cy="725723"/>
          </a:xfrm>
          <a:prstGeom prst="rect">
            <a:avLst/>
          </a:prstGeom>
        </p:spPr>
      </p:pic>
    </p:spTree>
    <p:extLst>
      <p:ext uri="{BB962C8B-B14F-4D97-AF65-F5344CB8AC3E}">
        <p14:creationId xmlns:p14="http://schemas.microsoft.com/office/powerpoint/2010/main" val="1483451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SISTEMA DE CONTROL DE VERSIONES</a:t>
            </a:r>
            <a:endParaRPr sz="2000" b="1" i="0" u="none" strike="noStrike" cap="none" dirty="0">
              <a:latin typeface="Calibri"/>
              <a:ea typeface="Calibri"/>
              <a:cs typeface="Calibri"/>
              <a:sym typeface="Calibri"/>
            </a:endParaRPr>
          </a:p>
        </p:txBody>
      </p:sp>
      <p:pic>
        <p:nvPicPr>
          <p:cNvPr id="3" name="Imagen 2">
            <a:extLst>
              <a:ext uri="{FF2B5EF4-FFF2-40B4-BE49-F238E27FC236}">
                <a16:creationId xmlns:a16="http://schemas.microsoft.com/office/drawing/2014/main" id="{C5E9C1DD-BDC1-4847-953B-7C6E4A923B84}"/>
              </a:ext>
            </a:extLst>
          </p:cNvPr>
          <p:cNvPicPr>
            <a:picLocks noChangeAspect="1"/>
          </p:cNvPicPr>
          <p:nvPr/>
        </p:nvPicPr>
        <p:blipFill>
          <a:blip r:embed="rId2"/>
          <a:stretch>
            <a:fillRect/>
          </a:stretch>
        </p:blipFill>
        <p:spPr>
          <a:xfrm>
            <a:off x="120770" y="889085"/>
            <a:ext cx="7762088" cy="4109527"/>
          </a:xfrm>
          <a:prstGeom prst="rect">
            <a:avLst/>
          </a:prstGeom>
        </p:spPr>
      </p:pic>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spTree>
    <p:extLst>
      <p:ext uri="{BB962C8B-B14F-4D97-AF65-F5344CB8AC3E}">
        <p14:creationId xmlns:p14="http://schemas.microsoft.com/office/powerpoint/2010/main" val="2756773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PLANO</a:t>
            </a:r>
          </a:p>
          <a:p>
            <a:pPr marL="0" marR="0" lvl="0" indent="0" algn="l" rtl="0">
              <a:lnSpc>
                <a:spcPct val="100000"/>
              </a:lnSpc>
              <a:spcBef>
                <a:spcPts val="0"/>
              </a:spcBef>
              <a:spcAft>
                <a:spcPts val="0"/>
              </a:spcAft>
              <a:buClr>
                <a:srgbClr val="E8E6E8"/>
              </a:buClr>
              <a:buSzPts val="2000"/>
              <a:buFont typeface="Calibri"/>
              <a:buNone/>
            </a:pPr>
            <a:endParaRPr sz="20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pic>
        <p:nvPicPr>
          <p:cNvPr id="5" name="Imagen 4">
            <a:extLst>
              <a:ext uri="{FF2B5EF4-FFF2-40B4-BE49-F238E27FC236}">
                <a16:creationId xmlns:a16="http://schemas.microsoft.com/office/drawing/2014/main" id="{6BDC8746-63F2-431B-8C93-F2EBC6F7B687}"/>
              </a:ext>
            </a:extLst>
          </p:cNvPr>
          <p:cNvPicPr>
            <a:picLocks noChangeAspect="1"/>
          </p:cNvPicPr>
          <p:nvPr/>
        </p:nvPicPr>
        <p:blipFill>
          <a:blip r:embed="rId3"/>
          <a:stretch>
            <a:fillRect/>
          </a:stretch>
        </p:blipFill>
        <p:spPr>
          <a:xfrm>
            <a:off x="336960" y="725723"/>
            <a:ext cx="7329708" cy="4229714"/>
          </a:xfrm>
          <a:prstGeom prst="rect">
            <a:avLst/>
          </a:prstGeom>
        </p:spPr>
      </p:pic>
    </p:spTree>
    <p:extLst>
      <p:ext uri="{BB962C8B-B14F-4D97-AF65-F5344CB8AC3E}">
        <p14:creationId xmlns:p14="http://schemas.microsoft.com/office/powerpoint/2010/main" val="82136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760264C2-74F7-4D8C-A1F9-8DAB16E411FF}"/>
              </a:ext>
            </a:extLst>
          </p:cNvPr>
          <p:cNvPicPr>
            <a:picLocks noChangeAspect="1"/>
          </p:cNvPicPr>
          <p:nvPr/>
        </p:nvPicPr>
        <p:blipFill>
          <a:blip r:embed="rId3"/>
          <a:stretch>
            <a:fillRect/>
          </a:stretch>
        </p:blipFill>
        <p:spPr>
          <a:xfrm>
            <a:off x="3381556" y="62134"/>
            <a:ext cx="4480840" cy="5019232"/>
          </a:xfrm>
          <a:prstGeom prst="rect">
            <a:avLst/>
          </a:prstGeom>
        </p:spPr>
      </p:pic>
      <p:sp>
        <p:nvSpPr>
          <p:cNvPr id="3" name="Google Shape;366;p46">
            <a:extLst>
              <a:ext uri="{FF2B5EF4-FFF2-40B4-BE49-F238E27FC236}">
                <a16:creationId xmlns:a16="http://schemas.microsoft.com/office/drawing/2014/main" id="{0A453A03-7344-4F4C-A5B0-4B502B9E4A19}"/>
              </a:ext>
            </a:extLst>
          </p:cNvPr>
          <p:cNvSpPr txBox="1"/>
          <p:nvPr/>
        </p:nvSpPr>
        <p:spPr>
          <a:xfrm>
            <a:off x="585024"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PLAN DE MIGRACIÓN BASE DE DATOS</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175453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89254" y="781676"/>
            <a:ext cx="3982180" cy="523220"/>
          </a:xfrm>
          <a:prstGeom prst="rect">
            <a:avLst/>
          </a:prstGeom>
          <a:noFill/>
        </p:spPr>
        <p:txBody>
          <a:bodyPr wrap="none" rtlCol="0">
            <a:spAutoFit/>
          </a:bodyPr>
          <a:lstStyle/>
          <a:p>
            <a:pPr lvl="0">
              <a:buClr>
                <a:srgbClr val="000000"/>
              </a:buClr>
              <a:buSzPts val="1800"/>
            </a:pPr>
            <a:r>
              <a:rPr lang="es-ES" sz="2800" b="1" dirty="0">
                <a:solidFill>
                  <a:srgbClr val="000000"/>
                </a:solidFill>
                <a:latin typeface="Arial"/>
                <a:ea typeface="Arial"/>
                <a:cs typeface="Arial"/>
                <a:sym typeface="Arial"/>
              </a:rPr>
              <a:t>Objetivos específicos </a:t>
            </a:r>
            <a:endParaRPr lang="es-ES" sz="2800"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223057" y="1949717"/>
            <a:ext cx="3955537" cy="725723"/>
          </a:xfrm>
          <a:prstGeom prst="rect">
            <a:avLst/>
          </a:prstGeom>
        </p:spPr>
      </p:pic>
      <p:pic>
        <p:nvPicPr>
          <p:cNvPr id="6" name="Google Shape;58;p13">
            <a:extLst>
              <a:ext uri="{FF2B5EF4-FFF2-40B4-BE49-F238E27FC236}">
                <a16:creationId xmlns:a16="http://schemas.microsoft.com/office/drawing/2014/main" id="{4160BA73-3282-476F-9749-EA9FC7242D31}"/>
              </a:ext>
            </a:extLst>
          </p:cNvPr>
          <p:cNvPicPr preferRelativeResize="0"/>
          <p:nvPr/>
        </p:nvPicPr>
        <p:blipFill rotWithShape="1">
          <a:blip r:embed="rId4">
            <a:alphaModFix/>
          </a:blip>
          <a:srcRect t="2440" b="-2439"/>
          <a:stretch/>
        </p:blipFill>
        <p:spPr>
          <a:xfrm>
            <a:off x="4389254" y="1445125"/>
            <a:ext cx="4245534" cy="3688726"/>
          </a:xfrm>
          <a:prstGeom prst="rect">
            <a:avLst/>
          </a:prstGeom>
          <a:noFill/>
          <a:ln>
            <a:noFill/>
          </a:ln>
        </p:spPr>
      </p:pic>
    </p:spTree>
    <p:extLst>
      <p:ext uri="{BB962C8B-B14F-4D97-AF65-F5344CB8AC3E}">
        <p14:creationId xmlns:p14="http://schemas.microsoft.com/office/powerpoint/2010/main" val="343116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38D47268-CF53-4294-8592-F49A94F20AC2}"/>
              </a:ext>
            </a:extLst>
          </p:cNvPr>
          <p:cNvPicPr>
            <a:picLocks noChangeAspect="1"/>
          </p:cNvPicPr>
          <p:nvPr/>
        </p:nvPicPr>
        <p:blipFill rotWithShape="1">
          <a:blip r:embed="rId3"/>
          <a:srcRect l="33516" t="16215" r="34738" b="17948"/>
          <a:stretch/>
        </p:blipFill>
        <p:spPr>
          <a:xfrm>
            <a:off x="3796221" y="0"/>
            <a:ext cx="3968278" cy="5143500"/>
          </a:xfrm>
          <a:prstGeom prst="rect">
            <a:avLst/>
          </a:prstGeom>
        </p:spPr>
      </p:pic>
      <p:sp>
        <p:nvSpPr>
          <p:cNvPr id="3" name="Google Shape;366;p46">
            <a:extLst>
              <a:ext uri="{FF2B5EF4-FFF2-40B4-BE49-F238E27FC236}">
                <a16:creationId xmlns:a16="http://schemas.microsoft.com/office/drawing/2014/main" id="{66FD218A-F2BA-4BC8-9C33-68580317A473}"/>
              </a:ext>
            </a:extLst>
          </p:cNvPr>
          <p:cNvSpPr txBox="1"/>
          <p:nvPr/>
        </p:nvSpPr>
        <p:spPr>
          <a:xfrm>
            <a:off x="585024" y="2351835"/>
            <a:ext cx="2591262" cy="5121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TÉCNICO</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312759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753DC988-F84A-4C21-B7C0-8804E0FA4C4A}"/>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Usuario</a:t>
            </a:r>
            <a:r>
              <a:rPr lang="es-ES" sz="2000" b="1" i="0" u="none" strike="noStrike" cap="none" dirty="0">
                <a:solidFill>
                  <a:srgbClr val="E8E6E8"/>
                </a:solidFill>
                <a:latin typeface="Calibri"/>
                <a:ea typeface="Calibri"/>
                <a:cs typeface="Calibri"/>
                <a:sym typeface="Calibri"/>
              </a:rPr>
              <a:t>	</a:t>
            </a:r>
            <a:endParaRPr sz="2000" b="1" i="0" u="none" strike="noStrike" cap="none" dirty="0">
              <a:solidFill>
                <a:srgbClr val="E8E6E8"/>
              </a:solidFill>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A7647918-C828-48E5-A10C-B3AA6EC610C3}"/>
              </a:ext>
            </a:extLst>
          </p:cNvPr>
          <p:cNvPicPr>
            <a:picLocks noChangeAspect="1"/>
          </p:cNvPicPr>
          <p:nvPr/>
        </p:nvPicPr>
        <p:blipFill>
          <a:blip r:embed="rId3"/>
          <a:stretch>
            <a:fillRect/>
          </a:stretch>
        </p:blipFill>
        <p:spPr>
          <a:xfrm>
            <a:off x="3509763" y="38100"/>
            <a:ext cx="4236757" cy="5067299"/>
          </a:xfrm>
          <a:prstGeom prst="rect">
            <a:avLst/>
          </a:prstGeom>
        </p:spPr>
      </p:pic>
    </p:spTree>
    <p:extLst>
      <p:ext uri="{BB962C8B-B14F-4D97-AF65-F5344CB8AC3E}">
        <p14:creationId xmlns:p14="http://schemas.microsoft.com/office/powerpoint/2010/main" val="12633043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882338A0-2866-453D-A8FB-CAD55C07DBBD}"/>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591140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64947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
        <p:nvSpPr>
          <p:cNvPr id="4" name="Google Shape;366;p46">
            <a:extLst>
              <a:ext uri="{FF2B5EF4-FFF2-40B4-BE49-F238E27FC236}">
                <a16:creationId xmlns:a16="http://schemas.microsoft.com/office/drawing/2014/main" id="{7C6F45CB-B550-4836-97A6-BA38AC728C22}"/>
              </a:ext>
            </a:extLst>
          </p:cNvPr>
          <p:cNvSpPr txBox="1"/>
          <p:nvPr/>
        </p:nvSpPr>
        <p:spPr>
          <a:xfrm>
            <a:off x="443579"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EVIDENCIA </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6EE3558B-A684-4F4D-B5EB-C4F4ACF6CE0F}"/>
              </a:ext>
            </a:extLst>
          </p:cNvPr>
          <p:cNvSpPr txBox="1"/>
          <p:nvPr/>
        </p:nvSpPr>
        <p:spPr>
          <a:xfrm>
            <a:off x="398905" y="1302131"/>
            <a:ext cx="3776280" cy="259941"/>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BLANCA</a:t>
            </a:r>
          </a:p>
          <a:p>
            <a:pPr algn="l"/>
            <a:endParaRPr lang="es-ES" sz="1200" b="1" dirty="0">
              <a:solidFill>
                <a:srgbClr val="FF0000"/>
              </a:solidFill>
            </a:endParaRPr>
          </a:p>
        </p:txBody>
      </p:sp>
      <p:pic>
        <p:nvPicPr>
          <p:cNvPr id="6" name="Imagen 5">
            <a:extLst>
              <a:ext uri="{FF2B5EF4-FFF2-40B4-BE49-F238E27FC236}">
                <a16:creationId xmlns:a16="http://schemas.microsoft.com/office/drawing/2014/main" id="{AF395430-F3CC-4441-9D3B-CC6DAFD81959}"/>
              </a:ext>
            </a:extLst>
          </p:cNvPr>
          <p:cNvPicPr>
            <a:picLocks noChangeAspect="1"/>
          </p:cNvPicPr>
          <p:nvPr/>
        </p:nvPicPr>
        <p:blipFill>
          <a:blip r:embed="rId4"/>
          <a:stretch>
            <a:fillRect/>
          </a:stretch>
        </p:blipFill>
        <p:spPr>
          <a:xfrm>
            <a:off x="150588" y="1680478"/>
            <a:ext cx="8751871" cy="1295646"/>
          </a:xfrm>
          <a:prstGeom prst="rect">
            <a:avLst/>
          </a:prstGeom>
        </p:spPr>
      </p:pic>
      <p:pic>
        <p:nvPicPr>
          <p:cNvPr id="7" name="Imagen 6">
            <a:extLst>
              <a:ext uri="{FF2B5EF4-FFF2-40B4-BE49-F238E27FC236}">
                <a16:creationId xmlns:a16="http://schemas.microsoft.com/office/drawing/2014/main" id="{56B833FC-7A7B-4D61-8BE9-DB26CB0E30A0}"/>
              </a:ext>
            </a:extLst>
          </p:cNvPr>
          <p:cNvPicPr>
            <a:picLocks noChangeAspect="1"/>
          </p:cNvPicPr>
          <p:nvPr/>
        </p:nvPicPr>
        <p:blipFill>
          <a:blip r:embed="rId5"/>
          <a:stretch>
            <a:fillRect/>
          </a:stretch>
        </p:blipFill>
        <p:spPr>
          <a:xfrm>
            <a:off x="150587" y="3621608"/>
            <a:ext cx="8751871" cy="996567"/>
          </a:xfrm>
          <a:prstGeom prst="rect">
            <a:avLst/>
          </a:prstGeom>
        </p:spPr>
      </p:pic>
      <p:sp>
        <p:nvSpPr>
          <p:cNvPr id="8" name="CuadroTexto 7">
            <a:extLst>
              <a:ext uri="{FF2B5EF4-FFF2-40B4-BE49-F238E27FC236}">
                <a16:creationId xmlns:a16="http://schemas.microsoft.com/office/drawing/2014/main" id="{4176B17C-2891-4C47-AF82-B08B93287175}"/>
              </a:ext>
            </a:extLst>
          </p:cNvPr>
          <p:cNvSpPr txBox="1"/>
          <p:nvPr/>
        </p:nvSpPr>
        <p:spPr>
          <a:xfrm>
            <a:off x="443579" y="3094530"/>
            <a:ext cx="3731606" cy="408672"/>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NEGRA</a:t>
            </a:r>
          </a:p>
          <a:p>
            <a:pPr algn="l"/>
            <a:endParaRPr lang="es-ES" sz="1200" b="1" dirty="0">
              <a:solidFill>
                <a:srgbClr val="FF0000"/>
              </a:solidFill>
            </a:endParaRPr>
          </a:p>
        </p:txBody>
      </p:sp>
      <p:sp>
        <p:nvSpPr>
          <p:cNvPr id="9" name="CuadroTexto 8">
            <a:extLst>
              <a:ext uri="{FF2B5EF4-FFF2-40B4-BE49-F238E27FC236}">
                <a16:creationId xmlns:a16="http://schemas.microsoft.com/office/drawing/2014/main" id="{68C396B4-38F4-4510-AEFE-208711BAB7CE}"/>
              </a:ext>
            </a:extLst>
          </p:cNvPr>
          <p:cNvSpPr txBox="1"/>
          <p:nvPr/>
        </p:nvSpPr>
        <p:spPr>
          <a:xfrm>
            <a:off x="5948135" y="4740303"/>
            <a:ext cx="2617792" cy="361950"/>
          </a:xfrm>
          <a:prstGeom prst="rect">
            <a:avLst/>
          </a:prstGeom>
        </p:spPr>
        <p:txBody>
          <a:bodyPr vert="horz" wrap="square" lIns="91440" tIns="45720" rIns="91440" bIns="45720" rtlCol="0" anchor="ctr">
            <a:noAutofit/>
          </a:bodyPr>
          <a:lstStyle/>
          <a:p>
            <a:pPr algn="l"/>
            <a:r>
              <a:rPr lang="es-ES" sz="1200" b="1" dirty="0">
                <a:solidFill>
                  <a:schemeClr val="tx1"/>
                </a:solidFill>
                <a:hlinkClick r:id="rId6" action="ppaction://hlinkfile"/>
              </a:rPr>
              <a:t>DATAPOOL PRUEBA NUEVO USUARIO</a:t>
            </a:r>
            <a:endParaRPr lang="es-ES" sz="1200" b="1" dirty="0">
              <a:solidFill>
                <a:schemeClr val="tx1"/>
              </a:solidFill>
            </a:endParaRPr>
          </a:p>
          <a:p>
            <a:pPr algn="l"/>
            <a:endParaRPr lang="es-ES" sz="1200" b="1" dirty="0">
              <a:solidFill>
                <a:srgbClr val="FF0000"/>
              </a:solidFill>
            </a:endParaRPr>
          </a:p>
        </p:txBody>
      </p:sp>
    </p:spTree>
    <p:extLst>
      <p:ext uri="{BB962C8B-B14F-4D97-AF65-F5344CB8AC3E}">
        <p14:creationId xmlns:p14="http://schemas.microsoft.com/office/powerpoint/2010/main" val="2042917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10" name="Imagen 9">
            <a:hlinkClick r:id="rId4" action="ppaction://hlinkfile"/>
            <a:extLst>
              <a:ext uri="{FF2B5EF4-FFF2-40B4-BE49-F238E27FC236}">
                <a16:creationId xmlns:a16="http://schemas.microsoft.com/office/drawing/2014/main" id="{EB163ECF-27E7-4380-A6C6-DA32FE54E378}"/>
              </a:ext>
            </a:extLst>
          </p:cNvPr>
          <p:cNvPicPr>
            <a:picLocks noChangeAspect="1"/>
          </p:cNvPicPr>
          <p:nvPr/>
        </p:nvPicPr>
        <p:blipFill>
          <a:blip r:embed="rId5"/>
          <a:stretch>
            <a:fillRect/>
          </a:stretch>
        </p:blipFill>
        <p:spPr>
          <a:xfrm>
            <a:off x="504004" y="1168322"/>
            <a:ext cx="8135992" cy="3771141"/>
          </a:xfrm>
          <a:prstGeom prst="rect">
            <a:avLst/>
          </a:prstGeom>
        </p:spPr>
      </p:pic>
      <p:sp>
        <p:nvSpPr>
          <p:cNvPr id="11" name="Google Shape;366;p46">
            <a:extLst>
              <a:ext uri="{FF2B5EF4-FFF2-40B4-BE49-F238E27FC236}">
                <a16:creationId xmlns:a16="http://schemas.microsoft.com/office/drawing/2014/main" id="{BE4C5F06-8BA4-4BAF-A60D-E48BDEE0721E}"/>
              </a:ext>
            </a:extLst>
          </p:cNvPr>
          <p:cNvSpPr txBox="1"/>
          <p:nvPr/>
        </p:nvSpPr>
        <p:spPr>
          <a:xfrm>
            <a:off x="552450"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DOCUMENTACIÓN</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7643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6;p46">
            <a:extLst>
              <a:ext uri="{FF2B5EF4-FFF2-40B4-BE49-F238E27FC236}">
                <a16:creationId xmlns:a16="http://schemas.microsoft.com/office/drawing/2014/main" id="{EA49FC97-0241-4E30-9F5D-80AE7C0D2C69}"/>
              </a:ext>
            </a:extLst>
          </p:cNvPr>
          <p:cNvSpPr txBox="1"/>
          <p:nvPr/>
        </p:nvSpPr>
        <p:spPr>
          <a:xfrm>
            <a:off x="594549" y="221780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Contratos</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98A32928-A31B-4D84-9A78-1E56080C3E33}"/>
              </a:ext>
            </a:extLst>
          </p:cNvPr>
          <p:cNvPicPr>
            <a:picLocks noChangeAspect="1"/>
          </p:cNvPicPr>
          <p:nvPr/>
        </p:nvPicPr>
        <p:blipFill>
          <a:blip r:embed="rId3"/>
          <a:stretch>
            <a:fillRect/>
          </a:stretch>
        </p:blipFill>
        <p:spPr>
          <a:xfrm>
            <a:off x="3634956" y="23627"/>
            <a:ext cx="3904531" cy="5119873"/>
          </a:xfrm>
          <a:prstGeom prst="rect">
            <a:avLst/>
          </a:prstGeom>
        </p:spPr>
      </p:pic>
    </p:spTree>
    <p:extLst>
      <p:ext uri="{BB962C8B-B14F-4D97-AF65-F5344CB8AC3E}">
        <p14:creationId xmlns:p14="http://schemas.microsoft.com/office/powerpoint/2010/main" val="3819489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6">
            <a:extLst>
              <a:ext uri="{FF2B5EF4-FFF2-40B4-BE49-F238E27FC236}">
                <a16:creationId xmlns:a16="http://schemas.microsoft.com/office/drawing/2014/main" id="{FC0714FA-56D0-43B9-85E3-655D7EA11E91}"/>
              </a:ext>
            </a:extLst>
          </p:cNvPr>
          <p:cNvSpPr txBox="1"/>
          <p:nvPr/>
        </p:nvSpPr>
        <p:spPr>
          <a:xfrm>
            <a:off x="537399" y="24280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PROVEEDORES</a:t>
            </a:r>
            <a:endParaRPr sz="2000" b="1" i="0" u="none" strike="noStrike" cap="none" dirty="0">
              <a:latin typeface="Calibri"/>
              <a:ea typeface="Calibri"/>
              <a:cs typeface="Calibri"/>
              <a:sym typeface="Calibri"/>
            </a:endParaRPr>
          </a:p>
        </p:txBody>
      </p:sp>
      <p:pic>
        <p:nvPicPr>
          <p:cNvPr id="6" name="Imagen 5">
            <a:extLst>
              <a:ext uri="{FF2B5EF4-FFF2-40B4-BE49-F238E27FC236}">
                <a16:creationId xmlns:a16="http://schemas.microsoft.com/office/drawing/2014/main" id="{23410DEF-F32C-47AA-AFD2-8E145AB3DE1E}"/>
              </a:ext>
            </a:extLst>
          </p:cNvPr>
          <p:cNvPicPr>
            <a:picLocks noChangeAspect="1"/>
          </p:cNvPicPr>
          <p:nvPr/>
        </p:nvPicPr>
        <p:blipFill>
          <a:blip r:embed="rId2"/>
          <a:stretch>
            <a:fillRect/>
          </a:stretch>
        </p:blipFill>
        <p:spPr>
          <a:xfrm>
            <a:off x="2598707" y="180854"/>
            <a:ext cx="5162550" cy="4649938"/>
          </a:xfrm>
          <a:prstGeom prst="rect">
            <a:avLst/>
          </a:prstGeom>
        </p:spPr>
      </p:pic>
    </p:spTree>
    <p:extLst>
      <p:ext uri="{BB962C8B-B14F-4D97-AF65-F5344CB8AC3E}">
        <p14:creationId xmlns:p14="http://schemas.microsoft.com/office/powerpoint/2010/main" val="797404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p14">
            <a:extLst>
              <a:ext uri="{FF2B5EF4-FFF2-40B4-BE49-F238E27FC236}">
                <a16:creationId xmlns:a16="http://schemas.microsoft.com/office/drawing/2014/main" id="{68C4C831-B099-4C9B-9C19-394353949ED2}"/>
              </a:ext>
            </a:extLst>
          </p:cNvPr>
          <p:cNvSpPr txBox="1"/>
          <p:nvPr/>
        </p:nvSpPr>
        <p:spPr>
          <a:xfrm>
            <a:off x="782147" y="962286"/>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Planteamiento del problema </a:t>
            </a:r>
            <a:endParaRPr sz="2000" b="1" i="0" u="none" strike="noStrike" cap="none" dirty="0">
              <a:solidFill>
                <a:schemeClr val="dk1"/>
              </a:solidFill>
              <a:latin typeface="Calibri"/>
              <a:ea typeface="Calibri"/>
              <a:cs typeface="Calibri"/>
              <a:sym typeface="Calibri"/>
            </a:endParaRPr>
          </a:p>
        </p:txBody>
      </p:sp>
      <p:sp>
        <p:nvSpPr>
          <p:cNvPr id="3" name="Google Shape;68;p14">
            <a:extLst>
              <a:ext uri="{FF2B5EF4-FFF2-40B4-BE49-F238E27FC236}">
                <a16:creationId xmlns:a16="http://schemas.microsoft.com/office/drawing/2014/main" id="{67D1C470-88CB-4C97-BF1D-AAEA064AA00A}"/>
              </a:ext>
            </a:extLst>
          </p:cNvPr>
          <p:cNvSpPr txBox="1"/>
          <p:nvPr/>
        </p:nvSpPr>
        <p:spPr>
          <a:xfrm>
            <a:off x="782147"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900" b="1" i="0" u="none" strike="noStrike" cap="none" dirty="0">
                <a:solidFill>
                  <a:srgbClr val="595959"/>
                </a:solidFill>
                <a:latin typeface="+mj-lt"/>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900" b="1" dirty="0">
                <a:solidFill>
                  <a:srgbClr val="595959"/>
                </a:solidFill>
                <a:latin typeface="+mj-lt"/>
                <a:ea typeface="Calibri"/>
                <a:cs typeface="Calibri"/>
                <a:sym typeface="Calibri"/>
              </a:rPr>
              <a:t>más</a:t>
            </a:r>
            <a:r>
              <a:rPr lang="es-ES" sz="1900" b="1" i="0" u="none" strike="noStrike" cap="none" dirty="0">
                <a:solidFill>
                  <a:srgbClr val="595959"/>
                </a:solidFill>
                <a:latin typeface="+mj-lt"/>
                <a:ea typeface="Calibri"/>
                <a:cs typeface="Calibri"/>
                <a:sym typeface="Calibri"/>
              </a:rPr>
              <a:t> a la empresa .</a:t>
            </a:r>
            <a:endParaRPr sz="1900" dirty="0">
              <a:latin typeface="+mj-l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4" name="Google Shape;70;p14">
            <a:extLst>
              <a:ext uri="{FF2B5EF4-FFF2-40B4-BE49-F238E27FC236}">
                <a16:creationId xmlns:a16="http://schemas.microsoft.com/office/drawing/2014/main" id="{E8A58C6D-AADD-49AD-8D70-6FC01A291675}"/>
              </a:ext>
            </a:extLst>
          </p:cNvPr>
          <p:cNvPicPr preferRelativeResize="0"/>
          <p:nvPr/>
        </p:nvPicPr>
        <p:blipFill rotWithShape="1">
          <a:blip r:embed="rId3">
            <a:alphaModFix/>
          </a:blip>
          <a:srcRect/>
          <a:stretch/>
        </p:blipFill>
        <p:spPr>
          <a:xfrm>
            <a:off x="3168770" y="3686505"/>
            <a:ext cx="3048000" cy="990600"/>
          </a:xfrm>
          <a:prstGeom prst="rect">
            <a:avLst/>
          </a:prstGeom>
          <a:noFill/>
          <a:ln>
            <a:noFill/>
          </a:ln>
        </p:spPr>
      </p:pic>
      <p:pic>
        <p:nvPicPr>
          <p:cNvPr id="5" name="Imagen 4">
            <a:extLst>
              <a:ext uri="{FF2B5EF4-FFF2-40B4-BE49-F238E27FC236}">
                <a16:creationId xmlns:a16="http://schemas.microsoft.com/office/drawing/2014/main" id="{5E4AD59C-1270-4B24-8D61-1AAD3CF29601}"/>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84174" y="-17106"/>
            <a:ext cx="3955537" cy="725723"/>
          </a:xfrm>
          <a:prstGeom prst="rect">
            <a:avLst/>
          </a:prstGeom>
        </p:spPr>
      </p:pic>
    </p:spTree>
    <p:extLst>
      <p:ext uri="{BB962C8B-B14F-4D97-AF65-F5344CB8AC3E}">
        <p14:creationId xmlns:p14="http://schemas.microsoft.com/office/powerpoint/2010/main" val="47407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p15">
            <a:extLst>
              <a:ext uri="{FF2B5EF4-FFF2-40B4-BE49-F238E27FC236}">
                <a16:creationId xmlns:a16="http://schemas.microsoft.com/office/drawing/2014/main" id="{2B4A3FE7-3498-49DD-93FD-1FAF71AA4935}"/>
              </a:ext>
            </a:extLst>
          </p:cNvPr>
          <p:cNvSpPr txBox="1"/>
          <p:nvPr/>
        </p:nvSpPr>
        <p:spPr>
          <a:xfrm>
            <a:off x="791170" y="97566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Alcance del proyecto </a:t>
            </a:r>
            <a:endParaRPr sz="2000" b="1" i="0" u="none" strike="noStrike" cap="none" dirty="0">
              <a:solidFill>
                <a:schemeClr val="dk1"/>
              </a:solidFill>
              <a:latin typeface="Calibri"/>
              <a:ea typeface="Calibri"/>
              <a:cs typeface="Calibri"/>
              <a:sym typeface="Calibri"/>
            </a:endParaRPr>
          </a:p>
        </p:txBody>
      </p:sp>
      <p:sp>
        <p:nvSpPr>
          <p:cNvPr id="10" name="Google Shape;80;p15">
            <a:extLst>
              <a:ext uri="{FF2B5EF4-FFF2-40B4-BE49-F238E27FC236}">
                <a16:creationId xmlns:a16="http://schemas.microsoft.com/office/drawing/2014/main" id="{481253E3-A559-412C-83AD-FCB9F0415B18}"/>
              </a:ext>
            </a:extLst>
          </p:cNvPr>
          <p:cNvSpPr txBox="1"/>
          <p:nvPr/>
        </p:nvSpPr>
        <p:spPr>
          <a:xfrm>
            <a:off x="791170" y="1715059"/>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900" b="0" i="0" u="none" strike="noStrike" cap="none" dirty="0">
                <a:solidFill>
                  <a:schemeClr val="tx1">
                    <a:lumMod val="65000"/>
                    <a:lumOff val="35000"/>
                  </a:schemeClr>
                </a:solidFill>
                <a:latin typeface="Calibri"/>
                <a:ea typeface="Calibri"/>
                <a:cs typeface="Calibri"/>
                <a:sym typeface="Calibri"/>
              </a:rPr>
              <a:t>El proyecto S.O.S documental se implementará en la empresa SANIGGI S.A.S que se dedica en la fabricación de medicamentos, se </a:t>
            </a:r>
            <a:r>
              <a:rPr lang="es-ES" sz="1900" dirty="0">
                <a:solidFill>
                  <a:schemeClr val="tx1">
                    <a:lumMod val="65000"/>
                    <a:lumOff val="35000"/>
                  </a:schemeClr>
                </a:solidFill>
                <a:latin typeface="Calibri"/>
                <a:cs typeface="Calibri"/>
                <a:sym typeface="Calibri"/>
              </a:rPr>
              <a:t>efectuará  en las áreas de documentación, aseguramiento y garantía de calidad, también </a:t>
            </a:r>
            <a:r>
              <a:rPr lang="es-ES" sz="1900" b="0" i="0" u="none" strike="noStrike" cap="none" dirty="0">
                <a:solidFill>
                  <a:schemeClr val="tx1">
                    <a:lumMod val="65000"/>
                    <a:lumOff val="35000"/>
                  </a:schemeClr>
                </a:solidFill>
                <a:latin typeface="Calibri"/>
                <a:ea typeface="Calibri"/>
                <a:cs typeface="Calibri"/>
                <a:sym typeface="Calibri"/>
              </a:rPr>
              <a:t>se podrá utilizar en las diferentes empresas que deseen digitalizar su información para así tener un mejor gestión y seguridad en su empresa</a:t>
            </a:r>
            <a:endParaRPr sz="1900" b="0" i="0" u="none" strike="noStrike" cap="none" dirty="0">
              <a:solidFill>
                <a:schemeClr val="tx1">
                  <a:lumMod val="65000"/>
                  <a:lumOff val="35000"/>
                </a:schemeClr>
              </a:solidFill>
              <a:latin typeface="Calibri"/>
              <a:ea typeface="Calibri"/>
              <a:cs typeface="Calibri"/>
              <a:sym typeface="Calibri"/>
            </a:endParaRPr>
          </a:p>
        </p:txBody>
      </p:sp>
      <p:pic>
        <p:nvPicPr>
          <p:cNvPr id="11" name="Google Shape;82;p15">
            <a:extLst>
              <a:ext uri="{FF2B5EF4-FFF2-40B4-BE49-F238E27FC236}">
                <a16:creationId xmlns:a16="http://schemas.microsoft.com/office/drawing/2014/main" id="{38E2781D-8061-45F0-976B-78613ED3971E}"/>
              </a:ext>
            </a:extLst>
          </p:cNvPr>
          <p:cNvPicPr preferRelativeResize="0"/>
          <p:nvPr/>
        </p:nvPicPr>
        <p:blipFill rotWithShape="1">
          <a:blip r:embed="rId3">
            <a:alphaModFix/>
          </a:blip>
          <a:srcRect/>
          <a:stretch/>
        </p:blipFill>
        <p:spPr>
          <a:xfrm>
            <a:off x="3513305" y="3333774"/>
            <a:ext cx="2188155" cy="1575471"/>
          </a:xfrm>
          <a:prstGeom prst="rect">
            <a:avLst/>
          </a:prstGeom>
          <a:noFill/>
          <a:ln>
            <a:noFill/>
          </a:ln>
        </p:spPr>
      </p:pic>
      <p:pic>
        <p:nvPicPr>
          <p:cNvPr id="5" name="Imagen 4">
            <a:extLst>
              <a:ext uri="{FF2B5EF4-FFF2-40B4-BE49-F238E27FC236}">
                <a16:creationId xmlns:a16="http://schemas.microsoft.com/office/drawing/2014/main" id="{6943DCCB-AED8-4CDE-A725-A508FE29DF4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363736" y="0"/>
            <a:ext cx="3955537" cy="725723"/>
          </a:xfrm>
          <a:prstGeom prst="rect">
            <a:avLst/>
          </a:prstGeom>
        </p:spPr>
      </p:pic>
    </p:spTree>
    <p:extLst>
      <p:ext uri="{BB962C8B-B14F-4D97-AF65-F5344CB8AC3E}">
        <p14:creationId xmlns:p14="http://schemas.microsoft.com/office/powerpoint/2010/main" val="256269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17">
            <a:extLst>
              <a:ext uri="{FF2B5EF4-FFF2-40B4-BE49-F238E27FC236}">
                <a16:creationId xmlns:a16="http://schemas.microsoft.com/office/drawing/2014/main" id="{5E5CEF55-C147-4419-B166-2BD36AC94F21}"/>
              </a:ext>
            </a:extLst>
          </p:cNvPr>
          <p:cNvSpPr txBox="1"/>
          <p:nvPr/>
        </p:nvSpPr>
        <p:spPr>
          <a:xfrm>
            <a:off x="546376" y="876707"/>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900" b="1" i="0" u="none" strike="noStrike" cap="none" dirty="0">
              <a:solidFill>
                <a:srgbClr val="3F3F3F"/>
              </a:solidFill>
              <a:latin typeface="+mj-lt"/>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900" b="1" i="0" u="none" strike="noStrike" cap="none" dirty="0">
                <a:solidFill>
                  <a:schemeClr val="tx1">
                    <a:lumMod val="65000"/>
                    <a:lumOff val="35000"/>
                  </a:schemeClr>
                </a:solidFill>
                <a:latin typeface="+mj-lt"/>
                <a:ea typeface="Calibri"/>
                <a:cs typeface="Calibri"/>
                <a:sym typeface="Calibri"/>
              </a:rPr>
              <a:t>SOS documental se implementara primeramente  en la empresa que sea seleccionado, en este caso SANIGGI S.A.S a la cual se le efectuará el sitio web, que </a:t>
            </a:r>
            <a:r>
              <a:rPr lang="es-ES" sz="1900" b="1" dirty="0">
                <a:solidFill>
                  <a:schemeClr val="tx1">
                    <a:lumMod val="65000"/>
                    <a:lumOff val="35000"/>
                  </a:schemeClr>
                </a:solidFill>
                <a:latin typeface="+mj-lt"/>
                <a:ea typeface="Calibri"/>
                <a:cs typeface="Calibri"/>
                <a:sym typeface="Calibri"/>
              </a:rPr>
              <a:t>significa</a:t>
            </a:r>
            <a:r>
              <a:rPr lang="es-ES" sz="1900" b="1" i="0" u="none" strike="noStrike" cap="none" dirty="0">
                <a:solidFill>
                  <a:schemeClr val="tx1">
                    <a:lumMod val="65000"/>
                    <a:lumOff val="35000"/>
                  </a:schemeClr>
                </a:solidFill>
                <a:latin typeface="+mj-lt"/>
                <a:ea typeface="Calibri"/>
                <a:cs typeface="Calibri"/>
                <a:sym typeface="Calibri"/>
              </a:rPr>
              <a:t> una optimización documental; la cual permitirá satisfacer la necesidad de clientes en cuanto al uso de la documentación física, el cual </a:t>
            </a:r>
            <a:r>
              <a:rPr lang="es-ES" sz="1900" b="1" dirty="0">
                <a:solidFill>
                  <a:schemeClr val="tx1">
                    <a:lumMod val="65000"/>
                    <a:lumOff val="35000"/>
                  </a:schemeClr>
                </a:solidFill>
                <a:latin typeface="+mj-lt"/>
                <a:ea typeface="Calibri"/>
                <a:cs typeface="Calibri"/>
                <a:sym typeface="Calibri"/>
              </a:rPr>
              <a:t>posibilitará</a:t>
            </a:r>
            <a:r>
              <a:rPr lang="es-ES" sz="1900" b="1" i="0" u="none" strike="noStrike" cap="none" dirty="0">
                <a:solidFill>
                  <a:schemeClr val="tx1">
                    <a:lumMod val="65000"/>
                    <a:lumOff val="35000"/>
                  </a:schemeClr>
                </a:solidFill>
                <a:latin typeface="+mj-lt"/>
                <a:ea typeface="Calibri"/>
                <a:cs typeface="Calibri"/>
                <a:sym typeface="Calibri"/>
              </a:rPr>
              <a:t>:</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dirty="0">
                <a:solidFill>
                  <a:schemeClr val="tx1">
                    <a:lumMod val="65000"/>
                    <a:lumOff val="35000"/>
                  </a:schemeClr>
                </a:solidFill>
                <a:latin typeface="+mj-lt"/>
                <a:ea typeface="Calibri"/>
                <a:cs typeface="Calibri"/>
                <a:sym typeface="Calibri"/>
              </a:rPr>
              <a:t>M</a:t>
            </a:r>
            <a:r>
              <a:rPr lang="es-ES" sz="1900" b="1" i="0" u="none" strike="noStrike" cap="none" dirty="0">
                <a:solidFill>
                  <a:schemeClr val="tx1">
                    <a:lumMod val="65000"/>
                    <a:lumOff val="35000"/>
                  </a:schemeClr>
                </a:solidFill>
                <a:latin typeface="+mj-lt"/>
                <a:ea typeface="Calibri"/>
                <a:cs typeface="Calibri"/>
                <a:sym typeface="Calibri"/>
              </a:rPr>
              <a:t>ejor manejo de la documentación</a:t>
            </a:r>
            <a:endParaRPr sz="1900" dirty="0">
              <a:solidFill>
                <a:schemeClr val="tx1">
                  <a:lumMod val="65000"/>
                  <a:lumOff val="35000"/>
                </a:schemeClr>
              </a:solidFill>
              <a:latin typeface="+mj-lt"/>
            </a:endParaRPr>
          </a:p>
          <a:p>
            <a:pPr marL="285750" marR="0" lvl="0" indent="-285750" algn="just"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Aumento en la productividad gracias a acceso rápido de la documentación y la plataforma</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Mayor control y seguimiento de la documentación.</a:t>
            </a:r>
            <a:endParaRPr sz="1900" dirty="0">
              <a:solidFill>
                <a:schemeClr val="tx1">
                  <a:lumMod val="65000"/>
                  <a:lumOff val="35000"/>
                </a:schemeClr>
              </a:solidFill>
              <a:latin typeface="+mj-l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3" name="Google Shape;99;p17">
            <a:extLst>
              <a:ext uri="{FF2B5EF4-FFF2-40B4-BE49-F238E27FC236}">
                <a16:creationId xmlns:a16="http://schemas.microsoft.com/office/drawing/2014/main" id="{8FF67A7D-C4F0-43C9-ACDB-88948B7816A8}"/>
              </a:ext>
            </a:extLst>
          </p:cNvPr>
          <p:cNvPicPr preferRelativeResize="0"/>
          <p:nvPr/>
        </p:nvPicPr>
        <p:blipFill rotWithShape="1">
          <a:blip r:embed="rId2">
            <a:alphaModFix/>
          </a:blip>
          <a:srcRect/>
          <a:stretch/>
        </p:blipFill>
        <p:spPr>
          <a:xfrm>
            <a:off x="1101721" y="1963366"/>
            <a:ext cx="265430" cy="41910"/>
          </a:xfrm>
          <a:prstGeom prst="rect">
            <a:avLst/>
          </a:prstGeom>
          <a:noFill/>
          <a:ln>
            <a:noFill/>
          </a:ln>
        </p:spPr>
      </p:pic>
      <p:pic>
        <p:nvPicPr>
          <p:cNvPr id="4" name="Google Shape;100;p17">
            <a:extLst>
              <a:ext uri="{FF2B5EF4-FFF2-40B4-BE49-F238E27FC236}">
                <a16:creationId xmlns:a16="http://schemas.microsoft.com/office/drawing/2014/main" id="{751421F1-EF0D-4539-A636-A43F4F0E073A}"/>
              </a:ext>
            </a:extLst>
          </p:cNvPr>
          <p:cNvPicPr preferRelativeResize="0"/>
          <p:nvPr/>
        </p:nvPicPr>
        <p:blipFill rotWithShape="1">
          <a:blip r:embed="rId3">
            <a:alphaModFix/>
          </a:blip>
          <a:srcRect/>
          <a:stretch/>
        </p:blipFill>
        <p:spPr>
          <a:xfrm>
            <a:off x="6055742" y="3398807"/>
            <a:ext cx="1715345" cy="1402406"/>
          </a:xfrm>
          <a:prstGeom prst="rect">
            <a:avLst/>
          </a:prstGeom>
          <a:noFill/>
          <a:ln>
            <a:noFill/>
          </a:ln>
        </p:spPr>
      </p:pic>
      <p:sp>
        <p:nvSpPr>
          <p:cNvPr id="5" name="Google Shape;96;p17">
            <a:extLst>
              <a:ext uri="{FF2B5EF4-FFF2-40B4-BE49-F238E27FC236}">
                <a16:creationId xmlns:a16="http://schemas.microsoft.com/office/drawing/2014/main" id="{2B93573D-F5CF-4155-9696-4A9A49EC5EB8}"/>
              </a:ext>
            </a:extLst>
          </p:cNvPr>
          <p:cNvSpPr txBox="1"/>
          <p:nvPr/>
        </p:nvSpPr>
        <p:spPr>
          <a:xfrm>
            <a:off x="540607" y="492498"/>
            <a:ext cx="2591262" cy="5034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300" b="1" i="0" u="none" strike="noStrike" cap="none" dirty="0">
                <a:solidFill>
                  <a:schemeClr val="dk1"/>
                </a:solidFill>
                <a:latin typeface="Calibri"/>
                <a:ea typeface="Calibri"/>
                <a:cs typeface="Calibri"/>
                <a:sym typeface="Calibri"/>
              </a:rPr>
              <a:t>Justificación</a:t>
            </a:r>
            <a:endParaRPr sz="2300" b="1" i="0" u="none" strike="noStrike" cap="none" dirty="0">
              <a:solidFill>
                <a:schemeClr val="dk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37F88522-5850-4250-883C-C5DF65B18178}"/>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316" y="-41121"/>
            <a:ext cx="3955537" cy="725723"/>
          </a:xfrm>
          <a:prstGeom prst="rect">
            <a:avLst/>
          </a:prstGeom>
        </p:spPr>
      </p:pic>
    </p:spTree>
    <p:extLst>
      <p:ext uri="{BB962C8B-B14F-4D97-AF65-F5344CB8AC3E}">
        <p14:creationId xmlns:p14="http://schemas.microsoft.com/office/powerpoint/2010/main" val="417609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526274"/>
            <a:ext cx="5767470" cy="1700005"/>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Componente </a:t>
            </a:r>
          </a:p>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Técnico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496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3E36D4-18FE-476A-B4E8-28EA3F43D22E}"/>
              </a:ext>
            </a:extLst>
          </p:cNvPr>
          <p:cNvSpPr/>
          <p:nvPr/>
        </p:nvSpPr>
        <p:spPr>
          <a:xfrm>
            <a:off x="625014" y="886088"/>
            <a:ext cx="4040017" cy="861774"/>
          </a:xfrm>
          <a:prstGeom prst="rect">
            <a:avLst/>
          </a:prstGeom>
        </p:spPr>
        <p:txBody>
          <a:bodyPr wrap="none">
            <a:spAutoFit/>
          </a:bodyPr>
          <a:lstStyle/>
          <a:p>
            <a:pPr lvl="0">
              <a:buClr>
                <a:schemeClr val="lt1"/>
              </a:buClr>
              <a:buSzPts val="2400"/>
            </a:pPr>
            <a:r>
              <a:rPr lang="es-ES" sz="2500" b="1" dirty="0">
                <a:ea typeface="Calibri"/>
                <a:cs typeface="Calibri"/>
                <a:sym typeface="Calibri"/>
              </a:rPr>
              <a:t>Técnica de levantamiento de </a:t>
            </a:r>
          </a:p>
          <a:p>
            <a:pPr lvl="0">
              <a:buClr>
                <a:schemeClr val="lt1"/>
              </a:buClr>
              <a:buSzPts val="2400"/>
            </a:pPr>
            <a:r>
              <a:rPr lang="es-ES" sz="2500" b="1" dirty="0">
                <a:ea typeface="Calibri"/>
                <a:cs typeface="Calibri"/>
                <a:sym typeface="Calibri"/>
              </a:rPr>
              <a:t>información</a:t>
            </a:r>
            <a:r>
              <a:rPr lang="es-ES" b="1" dirty="0">
                <a:solidFill>
                  <a:schemeClr val="lt1"/>
                </a:solidFill>
                <a:ea typeface="Calibri"/>
                <a:cs typeface="Calibri"/>
                <a:sym typeface="Calibri"/>
              </a:rPr>
              <a:t>.</a:t>
            </a:r>
            <a:endParaRPr lang="es-ES" dirty="0"/>
          </a:p>
        </p:txBody>
      </p:sp>
      <p:sp>
        <p:nvSpPr>
          <p:cNvPr id="3" name="Google Shape;125;p20">
            <a:extLst>
              <a:ext uri="{FF2B5EF4-FFF2-40B4-BE49-F238E27FC236}">
                <a16:creationId xmlns:a16="http://schemas.microsoft.com/office/drawing/2014/main" id="{3C7902F1-D292-41C5-B175-FF0709D7AFE8}"/>
              </a:ext>
            </a:extLst>
          </p:cNvPr>
          <p:cNvSpPr txBox="1"/>
          <p:nvPr/>
        </p:nvSpPr>
        <p:spPr>
          <a:xfrm>
            <a:off x="833974" y="2400542"/>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Encuesta</a:t>
            </a:r>
            <a:endParaRPr dirty="0"/>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Observación</a:t>
            </a:r>
            <a:endParaRPr dirty="0"/>
          </a:p>
        </p:txBody>
      </p:sp>
      <p:pic>
        <p:nvPicPr>
          <p:cNvPr id="1028" name="Picture 4" descr="Imagen relacionada">
            <a:extLst>
              <a:ext uri="{FF2B5EF4-FFF2-40B4-BE49-F238E27FC236}">
                <a16:creationId xmlns:a16="http://schemas.microsoft.com/office/drawing/2014/main" id="{4D3D9CCA-70A6-4EBC-9E70-F0F79D1E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220" y="1847319"/>
            <a:ext cx="2762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A43C0EF-CE9D-4DF8-9695-88D73966FA00}"/>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178594" y="0"/>
            <a:ext cx="3955537" cy="725723"/>
          </a:xfrm>
          <a:prstGeom prst="rect">
            <a:avLst/>
          </a:prstGeom>
        </p:spPr>
      </p:pic>
    </p:spTree>
    <p:extLst>
      <p:ext uri="{BB962C8B-B14F-4D97-AF65-F5344CB8AC3E}">
        <p14:creationId xmlns:p14="http://schemas.microsoft.com/office/powerpoint/2010/main" val="2533592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565</TotalTime>
  <Words>2493</Words>
  <Application>Microsoft Office PowerPoint</Application>
  <PresentationFormat>Presentación en pantalla (16:9)</PresentationFormat>
  <Paragraphs>206</Paragraphs>
  <Slides>48</Slides>
  <Notes>22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Arial</vt:lpstr>
      <vt:lpstr>Calibri</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39</cp:revision>
  <dcterms:created xsi:type="dcterms:W3CDTF">2018-12-10T14:32:57Z</dcterms:created>
  <dcterms:modified xsi:type="dcterms:W3CDTF">2019-09-10T02:26:14Z</dcterms:modified>
</cp:coreProperties>
</file>